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notesSlides/notesSlide10.xml" ContentType="application/vnd.openxmlformats-officedocument.presentationml.notesSlide+xml"/>
  <Override PartName="/ppt/charts/chart3.xml" ContentType="application/vnd.openxmlformats-officedocument.drawingml.char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charts/chart4.xml" ContentType="application/vnd.openxmlformats-officedocument.drawingml.chart+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56" r:id="rId2"/>
    <p:sldId id="257" r:id="rId3"/>
    <p:sldId id="258" r:id="rId4"/>
    <p:sldId id="308" r:id="rId5"/>
    <p:sldId id="307" r:id="rId6"/>
    <p:sldId id="280" r:id="rId7"/>
    <p:sldId id="305" r:id="rId8"/>
    <p:sldId id="281" r:id="rId9"/>
    <p:sldId id="294" r:id="rId10"/>
    <p:sldId id="298" r:id="rId11"/>
    <p:sldId id="291" r:id="rId12"/>
    <p:sldId id="293" r:id="rId13"/>
    <p:sldId id="292" r:id="rId14"/>
    <p:sldId id="301" r:id="rId15"/>
    <p:sldId id="302" r:id="rId16"/>
    <p:sldId id="296" r:id="rId17"/>
    <p:sldId id="304" r:id="rId18"/>
    <p:sldId id="321" r:id="rId19"/>
    <p:sldId id="312" r:id="rId20"/>
    <p:sldId id="314" r:id="rId21"/>
    <p:sldId id="319" r:id="rId22"/>
    <p:sldId id="309" r:id="rId23"/>
    <p:sldId id="303" r:id="rId24"/>
    <p:sldId id="297" r:id="rId25"/>
    <p:sldId id="306" r:id="rId26"/>
    <p:sldId id="317" r:id="rId27"/>
    <p:sldId id="318" r:id="rId28"/>
    <p:sldId id="316" r:id="rId29"/>
    <p:sldId id="310" r:id="rId30"/>
    <p:sldId id="320" r:id="rId31"/>
    <p:sldId id="322" r:id="rId32"/>
    <p:sldId id="315" r:id="rId3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clrMru>
    <a:srgbClr val="FF3399"/>
    <a:srgbClr val="00CC00"/>
  </p:clrMru>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中間スタイル 3 - アクセント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中間スタイル 3 - アクセント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中間スタイル 3 - アクセント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中間スタイル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14" autoAdjust="0"/>
    <p:restoredTop sz="70579" autoAdjust="0"/>
  </p:normalViewPr>
  <p:slideViewPr>
    <p:cSldViewPr>
      <p:cViewPr>
        <p:scale>
          <a:sx n="75" d="100"/>
          <a:sy n="75" d="100"/>
        </p:scale>
        <p:origin x="-924"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ccilab\Desktop\&#21330;&#26989;&#35542;&#25991;(&#19978;&#22492;&#12373;&#12435;&#12467;&#12500;&#12506;)\images\result.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ccilab\Desktop\&#21330;&#26989;&#35542;&#25991;(&#19978;&#22492;&#12373;&#12435;&#12467;&#12500;&#12506;)\images\result.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ccilab\Desktop\&#21330;&#26989;&#35542;&#25991;(&#19978;&#22492;&#12373;&#12435;&#12467;&#12500;&#12506;)\images\time_result.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ccilab\Desktop\&#21330;&#26989;&#35542;&#25991;(&#19978;&#22492;&#12373;&#12435;&#12467;&#12500;&#12506;)\images\resul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ja-JP"/>
  <c:chart>
    <c:plotArea>
      <c:layout/>
      <c:barChart>
        <c:barDir val="col"/>
        <c:grouping val="clustered"/>
        <c:ser>
          <c:idx val="0"/>
          <c:order val="0"/>
          <c:tx>
            <c:v>ステレオマッチング(固定閾値)</c:v>
          </c:tx>
          <c:errBars>
            <c:errBarType val="both"/>
            <c:errValType val="cust"/>
            <c:plus>
              <c:numRef>
                <c:f>(全体の総括!$B$9,全体の総括!$B$11,全体の総括!$B$13)</c:f>
                <c:numCache>
                  <c:formatCode>General</c:formatCode>
                  <c:ptCount val="3"/>
                  <c:pt idx="0">
                    <c:v>1.1571928428745035</c:v>
                  </c:pt>
                  <c:pt idx="1">
                    <c:v>0.85812449423249026</c:v>
                  </c:pt>
                  <c:pt idx="2">
                    <c:v>0.9615545145750467</c:v>
                  </c:pt>
                </c:numCache>
              </c:numRef>
            </c:plus>
            <c:minus>
              <c:numRef>
                <c:f>(全体の総括!$B$9,全体の総括!$B$11,全体の総括!$B$13)</c:f>
                <c:numCache>
                  <c:formatCode>General</c:formatCode>
                  <c:ptCount val="3"/>
                  <c:pt idx="0">
                    <c:v>1.1571928428745035</c:v>
                  </c:pt>
                  <c:pt idx="1">
                    <c:v>0.85812449423249026</c:v>
                  </c:pt>
                  <c:pt idx="2">
                    <c:v>0.9615545145750467</c:v>
                  </c:pt>
                </c:numCache>
              </c:numRef>
            </c:minus>
          </c:errBars>
          <c:cat>
            <c:strRef>
              <c:f>(全体の総括!$A$8,全体の総括!$A$10,全体の総括!$A$12)</c:f>
              <c:strCache>
                <c:ptCount val="3"/>
                <c:pt idx="0">
                  <c:v>R1-L1</c:v>
                </c:pt>
                <c:pt idx="1">
                  <c:v>R1-L2</c:v>
                </c:pt>
                <c:pt idx="2">
                  <c:v>R1-L3</c:v>
                </c:pt>
              </c:strCache>
            </c:strRef>
          </c:cat>
          <c:val>
            <c:numRef>
              <c:f>(全体の総括!$B$8,全体の総括!$B$10,全体の総括!$B$12)</c:f>
              <c:numCache>
                <c:formatCode>General</c:formatCode>
                <c:ptCount val="3"/>
                <c:pt idx="0">
                  <c:v>86.631779999999978</c:v>
                </c:pt>
                <c:pt idx="1">
                  <c:v>88.211479999999995</c:v>
                </c:pt>
                <c:pt idx="2">
                  <c:v>87.227650000000025</c:v>
                </c:pt>
              </c:numCache>
            </c:numRef>
          </c:val>
        </c:ser>
        <c:ser>
          <c:idx val="1"/>
          <c:order val="1"/>
          <c:tx>
            <c:v>提案手法(平均値によるマスク作成)</c:v>
          </c:tx>
          <c:errBars>
            <c:errBarType val="both"/>
            <c:errValType val="cust"/>
            <c:plus>
              <c:numRef>
                <c:f>(全体の総括!$C$9,全体の総括!$C$11,全体の総括!$C$13)</c:f>
                <c:numCache>
                  <c:formatCode>General</c:formatCode>
                  <c:ptCount val="3"/>
                  <c:pt idx="0">
                    <c:v>0.85860156772710861</c:v>
                  </c:pt>
                  <c:pt idx="1">
                    <c:v>0.55897142583465342</c:v>
                  </c:pt>
                  <c:pt idx="2">
                    <c:v>0.8775010345288784</c:v>
                  </c:pt>
                </c:numCache>
              </c:numRef>
            </c:plus>
            <c:minus>
              <c:numRef>
                <c:f>(全体の総括!$C$9,全体の総括!$C$11,全体の総括!$C$13)</c:f>
                <c:numCache>
                  <c:formatCode>General</c:formatCode>
                  <c:ptCount val="3"/>
                  <c:pt idx="0">
                    <c:v>0.85860156772710861</c:v>
                  </c:pt>
                  <c:pt idx="1">
                    <c:v>0.55897142583465342</c:v>
                  </c:pt>
                  <c:pt idx="2">
                    <c:v>0.8775010345288784</c:v>
                  </c:pt>
                </c:numCache>
              </c:numRef>
            </c:minus>
          </c:errBars>
          <c:cat>
            <c:strRef>
              <c:f>(全体の総括!$A$8,全体の総括!$A$10,全体の総括!$A$12)</c:f>
              <c:strCache>
                <c:ptCount val="3"/>
                <c:pt idx="0">
                  <c:v>R1-L1</c:v>
                </c:pt>
                <c:pt idx="1">
                  <c:v>R1-L2</c:v>
                </c:pt>
                <c:pt idx="2">
                  <c:v>R1-L3</c:v>
                </c:pt>
              </c:strCache>
            </c:strRef>
          </c:cat>
          <c:val>
            <c:numRef>
              <c:f>(全体の総括!$C$8,全体の総括!$C$10,全体の総括!$C$12)</c:f>
              <c:numCache>
                <c:formatCode>General</c:formatCode>
                <c:ptCount val="3"/>
                <c:pt idx="0">
                  <c:v>82.614930000000001</c:v>
                </c:pt>
                <c:pt idx="1">
                  <c:v>81.102709999999988</c:v>
                </c:pt>
                <c:pt idx="2">
                  <c:v>76.409220000000076</c:v>
                </c:pt>
              </c:numCache>
            </c:numRef>
          </c:val>
        </c:ser>
        <c:ser>
          <c:idx val="2"/>
          <c:order val="2"/>
          <c:tx>
            <c:v>提案手法(最大値によるマスク作成)</c:v>
          </c:tx>
          <c:errBars>
            <c:errBarType val="both"/>
            <c:errValType val="cust"/>
            <c:plus>
              <c:numRef>
                <c:f>(全体の総括!$D$9,全体の総括!$D$11,全体の総括!$D$13)</c:f>
                <c:numCache>
                  <c:formatCode>General</c:formatCode>
                  <c:ptCount val="3"/>
                  <c:pt idx="0">
                    <c:v>2.4527046929662704</c:v>
                  </c:pt>
                  <c:pt idx="1">
                    <c:v>0.92380348451322725</c:v>
                  </c:pt>
                  <c:pt idx="2">
                    <c:v>1.1304702801922049</c:v>
                  </c:pt>
                </c:numCache>
              </c:numRef>
            </c:plus>
            <c:minus>
              <c:numRef>
                <c:f>(全体の総括!$D$9,全体の総括!$D$11,全体の総括!$D$13)</c:f>
                <c:numCache>
                  <c:formatCode>General</c:formatCode>
                  <c:ptCount val="3"/>
                  <c:pt idx="0">
                    <c:v>2.4527046929662704</c:v>
                  </c:pt>
                  <c:pt idx="1">
                    <c:v>0.92380348451322725</c:v>
                  </c:pt>
                  <c:pt idx="2">
                    <c:v>1.1304702801922049</c:v>
                  </c:pt>
                </c:numCache>
              </c:numRef>
            </c:minus>
          </c:errBars>
          <c:cat>
            <c:strRef>
              <c:f>(全体の総括!$A$8,全体の総括!$A$10,全体の総括!$A$12)</c:f>
              <c:strCache>
                <c:ptCount val="3"/>
                <c:pt idx="0">
                  <c:v>R1-L1</c:v>
                </c:pt>
                <c:pt idx="1">
                  <c:v>R1-L2</c:v>
                </c:pt>
                <c:pt idx="2">
                  <c:v>R1-L3</c:v>
                </c:pt>
              </c:strCache>
            </c:strRef>
          </c:cat>
          <c:val>
            <c:numRef>
              <c:f>(全体の総括!$D$8,全体の総括!$D$10,全体の総括!$D$12)</c:f>
              <c:numCache>
                <c:formatCode>General</c:formatCode>
                <c:ptCount val="3"/>
                <c:pt idx="0">
                  <c:v>75.817610000000059</c:v>
                </c:pt>
                <c:pt idx="1">
                  <c:v>89.072600000000008</c:v>
                </c:pt>
                <c:pt idx="2">
                  <c:v>88.415940000000006</c:v>
                </c:pt>
              </c:numCache>
            </c:numRef>
          </c:val>
        </c:ser>
        <c:ser>
          <c:idx val="3"/>
          <c:order val="3"/>
          <c:tx>
            <c:v>提案手法(分散を考慮したマスク作成)</c:v>
          </c:tx>
          <c:errBars>
            <c:errBarType val="both"/>
            <c:errValType val="cust"/>
            <c:plus>
              <c:numRef>
                <c:f>(全体の総括!$E$9,全体の総括!$E$11,全体の総括!$E$13)</c:f>
                <c:numCache>
                  <c:formatCode>General</c:formatCode>
                  <c:ptCount val="3"/>
                  <c:pt idx="0">
                    <c:v>1.4695487566251613</c:v>
                  </c:pt>
                  <c:pt idx="1">
                    <c:v>0.89685952328161533</c:v>
                  </c:pt>
                  <c:pt idx="2">
                    <c:v>1.1140160510510955</c:v>
                  </c:pt>
                </c:numCache>
              </c:numRef>
            </c:plus>
            <c:minus>
              <c:numRef>
                <c:f>(全体の総括!$E$9,全体の総括!$E$11,全体の総括!$E$13)</c:f>
                <c:numCache>
                  <c:formatCode>General</c:formatCode>
                  <c:ptCount val="3"/>
                  <c:pt idx="0">
                    <c:v>1.4695487566251613</c:v>
                  </c:pt>
                  <c:pt idx="1">
                    <c:v>0.89685952328161533</c:v>
                  </c:pt>
                  <c:pt idx="2">
                    <c:v>1.1140160510510955</c:v>
                  </c:pt>
                </c:numCache>
              </c:numRef>
            </c:minus>
          </c:errBars>
          <c:cat>
            <c:strRef>
              <c:f>(全体の総括!$A$8,全体の総括!$A$10,全体の総括!$A$12)</c:f>
              <c:strCache>
                <c:ptCount val="3"/>
                <c:pt idx="0">
                  <c:v>R1-L1</c:v>
                </c:pt>
                <c:pt idx="1">
                  <c:v>R1-L2</c:v>
                </c:pt>
                <c:pt idx="2">
                  <c:v>R1-L3</c:v>
                </c:pt>
              </c:strCache>
            </c:strRef>
          </c:cat>
          <c:val>
            <c:numRef>
              <c:f>(全体の総括!$E$8,全体の総括!$E$10,全体の総括!$E$12)</c:f>
              <c:numCache>
                <c:formatCode>General</c:formatCode>
                <c:ptCount val="3"/>
                <c:pt idx="0">
                  <c:v>84.449370000000016</c:v>
                </c:pt>
                <c:pt idx="1">
                  <c:v>89.365949999999998</c:v>
                </c:pt>
                <c:pt idx="2">
                  <c:v>88.266300000000001</c:v>
                </c:pt>
              </c:numCache>
            </c:numRef>
          </c:val>
        </c:ser>
        <c:axId val="168131968"/>
        <c:axId val="168162432"/>
      </c:barChart>
      <c:catAx>
        <c:axId val="168131968"/>
        <c:scaling>
          <c:orientation val="minMax"/>
        </c:scaling>
        <c:axPos val="b"/>
        <c:tickLblPos val="nextTo"/>
        <c:crossAx val="168162432"/>
        <c:crosses val="autoZero"/>
        <c:auto val="1"/>
        <c:lblAlgn val="ctr"/>
        <c:lblOffset val="100"/>
      </c:catAx>
      <c:valAx>
        <c:axId val="168162432"/>
        <c:scaling>
          <c:orientation val="minMax"/>
          <c:max val="100"/>
          <c:min val="70"/>
        </c:scaling>
        <c:axPos val="l"/>
        <c:majorGridlines/>
        <c:title>
          <c:tx>
            <c:rich>
              <a:bodyPr rot="0" vert="wordArtVertRtl"/>
              <a:lstStyle/>
              <a:p>
                <a:pPr>
                  <a:defRPr sz="1200"/>
                </a:pPr>
                <a:r>
                  <a:rPr lang="ja-JP" altLang="en-US" sz="1200"/>
                  <a:t>精度</a:t>
                </a:r>
                <a:r>
                  <a:rPr lang="en-US" altLang="ja-JP" sz="1200"/>
                  <a:t>[%]</a:t>
                </a:r>
                <a:endParaRPr lang="ja-JP" altLang="en-US" sz="1200"/>
              </a:p>
            </c:rich>
          </c:tx>
          <c:layout/>
        </c:title>
        <c:numFmt formatCode="General" sourceLinked="1"/>
        <c:tickLblPos val="nextTo"/>
        <c:crossAx val="168131968"/>
        <c:crosses val="autoZero"/>
        <c:crossBetween val="between"/>
      </c:valAx>
    </c:plotArea>
    <c:legend>
      <c:legendPos val="b"/>
      <c:layout/>
      <c:txPr>
        <a:bodyPr/>
        <a:lstStyle/>
        <a:p>
          <a:pPr>
            <a:defRPr sz="1200"/>
          </a:pPr>
          <a:endParaRPr lang="ja-JP"/>
        </a:p>
      </c:txPr>
    </c:legend>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ja-JP"/>
  <c:chart>
    <c:plotArea>
      <c:layout/>
      <c:barChart>
        <c:barDir val="col"/>
        <c:grouping val="clustered"/>
        <c:ser>
          <c:idx val="0"/>
          <c:order val="0"/>
          <c:tx>
            <c:v>ステレオマッチング(固定閾値)</c:v>
          </c:tx>
          <c:errBars>
            <c:errBarType val="both"/>
            <c:errValType val="cust"/>
            <c:plus>
              <c:numRef>
                <c:f>(全体の総括!$B$9,全体の総括!$B$11,全体の総括!$B$13)</c:f>
                <c:numCache>
                  <c:formatCode>General</c:formatCode>
                  <c:ptCount val="3"/>
                  <c:pt idx="0">
                    <c:v>1.1571928428745035</c:v>
                  </c:pt>
                  <c:pt idx="1">
                    <c:v>0.85812449423249026</c:v>
                  </c:pt>
                  <c:pt idx="2">
                    <c:v>0.9615545145750467</c:v>
                  </c:pt>
                </c:numCache>
              </c:numRef>
            </c:plus>
            <c:minus>
              <c:numRef>
                <c:f>(全体の総括!$B$9,全体の総括!$B$11,全体の総括!$B$13)</c:f>
                <c:numCache>
                  <c:formatCode>General</c:formatCode>
                  <c:ptCount val="3"/>
                  <c:pt idx="0">
                    <c:v>1.1571928428745035</c:v>
                  </c:pt>
                  <c:pt idx="1">
                    <c:v>0.85812449423249026</c:v>
                  </c:pt>
                  <c:pt idx="2">
                    <c:v>0.9615545145750467</c:v>
                  </c:pt>
                </c:numCache>
              </c:numRef>
            </c:minus>
          </c:errBars>
          <c:cat>
            <c:strRef>
              <c:f>(全体の総括!$A$8,全体の総括!$A$10,全体の総括!$A$12)</c:f>
              <c:strCache>
                <c:ptCount val="3"/>
                <c:pt idx="0">
                  <c:v>R1-L1</c:v>
                </c:pt>
                <c:pt idx="1">
                  <c:v>R1-L2</c:v>
                </c:pt>
                <c:pt idx="2">
                  <c:v>R1-L3</c:v>
                </c:pt>
              </c:strCache>
            </c:strRef>
          </c:cat>
          <c:val>
            <c:numRef>
              <c:f>(全体の総括!$B$8,全体の総括!$B$10,全体の総括!$B$12)</c:f>
              <c:numCache>
                <c:formatCode>General</c:formatCode>
                <c:ptCount val="3"/>
                <c:pt idx="0">
                  <c:v>86.631779999999978</c:v>
                </c:pt>
                <c:pt idx="1">
                  <c:v>88.211479999999995</c:v>
                </c:pt>
                <c:pt idx="2">
                  <c:v>87.227650000000025</c:v>
                </c:pt>
              </c:numCache>
            </c:numRef>
          </c:val>
        </c:ser>
        <c:ser>
          <c:idx val="1"/>
          <c:order val="1"/>
          <c:tx>
            <c:v>提案手法(平均値によるマスク作成)</c:v>
          </c:tx>
          <c:errBars>
            <c:errBarType val="both"/>
            <c:errValType val="cust"/>
            <c:plus>
              <c:numRef>
                <c:f>(全体の総括!$C$9,全体の総括!$C$11,全体の総括!$C$13)</c:f>
                <c:numCache>
                  <c:formatCode>General</c:formatCode>
                  <c:ptCount val="3"/>
                  <c:pt idx="0">
                    <c:v>0.85860156772710861</c:v>
                  </c:pt>
                  <c:pt idx="1">
                    <c:v>0.55897142583465342</c:v>
                  </c:pt>
                  <c:pt idx="2">
                    <c:v>0.8775010345288784</c:v>
                  </c:pt>
                </c:numCache>
              </c:numRef>
            </c:plus>
            <c:minus>
              <c:numRef>
                <c:f>(全体の総括!$C$9,全体の総括!$C$11,全体の総括!$C$13)</c:f>
                <c:numCache>
                  <c:formatCode>General</c:formatCode>
                  <c:ptCount val="3"/>
                  <c:pt idx="0">
                    <c:v>0.85860156772710861</c:v>
                  </c:pt>
                  <c:pt idx="1">
                    <c:v>0.55897142583465342</c:v>
                  </c:pt>
                  <c:pt idx="2">
                    <c:v>0.8775010345288784</c:v>
                  </c:pt>
                </c:numCache>
              </c:numRef>
            </c:minus>
          </c:errBars>
          <c:cat>
            <c:strRef>
              <c:f>(全体の総括!$A$8,全体の総括!$A$10,全体の総括!$A$12)</c:f>
              <c:strCache>
                <c:ptCount val="3"/>
                <c:pt idx="0">
                  <c:v>R1-L1</c:v>
                </c:pt>
                <c:pt idx="1">
                  <c:v>R1-L2</c:v>
                </c:pt>
                <c:pt idx="2">
                  <c:v>R1-L3</c:v>
                </c:pt>
              </c:strCache>
            </c:strRef>
          </c:cat>
          <c:val>
            <c:numRef>
              <c:f>(全体の総括!$C$8,全体の総括!$C$10,全体の総括!$C$12)</c:f>
              <c:numCache>
                <c:formatCode>General</c:formatCode>
                <c:ptCount val="3"/>
                <c:pt idx="0">
                  <c:v>82.614930000000001</c:v>
                </c:pt>
                <c:pt idx="1">
                  <c:v>81.102709999999988</c:v>
                </c:pt>
                <c:pt idx="2">
                  <c:v>76.409220000000076</c:v>
                </c:pt>
              </c:numCache>
            </c:numRef>
          </c:val>
        </c:ser>
        <c:ser>
          <c:idx val="2"/>
          <c:order val="2"/>
          <c:tx>
            <c:v>提案手法(最大値によるマスク作成)</c:v>
          </c:tx>
          <c:errBars>
            <c:errBarType val="both"/>
            <c:errValType val="cust"/>
            <c:plus>
              <c:numRef>
                <c:f>(全体の総括!$D$9,全体の総括!$D$11,全体の総括!$D$13)</c:f>
                <c:numCache>
                  <c:formatCode>General</c:formatCode>
                  <c:ptCount val="3"/>
                  <c:pt idx="0">
                    <c:v>2.4527046929662704</c:v>
                  </c:pt>
                  <c:pt idx="1">
                    <c:v>0.92380348451322725</c:v>
                  </c:pt>
                  <c:pt idx="2">
                    <c:v>1.1304702801922049</c:v>
                  </c:pt>
                </c:numCache>
              </c:numRef>
            </c:plus>
            <c:minus>
              <c:numRef>
                <c:f>(全体の総括!$D$9,全体の総括!$D$11,全体の総括!$D$13)</c:f>
                <c:numCache>
                  <c:formatCode>General</c:formatCode>
                  <c:ptCount val="3"/>
                  <c:pt idx="0">
                    <c:v>2.4527046929662704</c:v>
                  </c:pt>
                  <c:pt idx="1">
                    <c:v>0.92380348451322725</c:v>
                  </c:pt>
                  <c:pt idx="2">
                    <c:v>1.1304702801922049</c:v>
                  </c:pt>
                </c:numCache>
              </c:numRef>
            </c:minus>
          </c:errBars>
          <c:cat>
            <c:strRef>
              <c:f>(全体の総括!$A$8,全体の総括!$A$10,全体の総括!$A$12)</c:f>
              <c:strCache>
                <c:ptCount val="3"/>
                <c:pt idx="0">
                  <c:v>R1-L1</c:v>
                </c:pt>
                <c:pt idx="1">
                  <c:v>R1-L2</c:v>
                </c:pt>
                <c:pt idx="2">
                  <c:v>R1-L3</c:v>
                </c:pt>
              </c:strCache>
            </c:strRef>
          </c:cat>
          <c:val>
            <c:numRef>
              <c:f>(全体の総括!$D$8,全体の総括!$D$10,全体の総括!$D$12)</c:f>
              <c:numCache>
                <c:formatCode>General</c:formatCode>
                <c:ptCount val="3"/>
                <c:pt idx="0">
                  <c:v>75.817610000000059</c:v>
                </c:pt>
                <c:pt idx="1">
                  <c:v>89.072600000000008</c:v>
                </c:pt>
                <c:pt idx="2">
                  <c:v>88.415940000000006</c:v>
                </c:pt>
              </c:numCache>
            </c:numRef>
          </c:val>
        </c:ser>
        <c:ser>
          <c:idx val="3"/>
          <c:order val="3"/>
          <c:tx>
            <c:v>提案手法(分散を考慮したマスク作成)</c:v>
          </c:tx>
          <c:errBars>
            <c:errBarType val="both"/>
            <c:errValType val="cust"/>
            <c:plus>
              <c:numRef>
                <c:f>(全体の総括!$E$9,全体の総括!$E$11,全体の総括!$E$13)</c:f>
                <c:numCache>
                  <c:formatCode>General</c:formatCode>
                  <c:ptCount val="3"/>
                  <c:pt idx="0">
                    <c:v>1.4695487566251613</c:v>
                  </c:pt>
                  <c:pt idx="1">
                    <c:v>0.89685952328161489</c:v>
                  </c:pt>
                  <c:pt idx="2">
                    <c:v>1.1140160510510955</c:v>
                  </c:pt>
                </c:numCache>
              </c:numRef>
            </c:plus>
            <c:minus>
              <c:numRef>
                <c:f>(全体の総括!$E$9,全体の総括!$E$11,全体の総括!$E$13)</c:f>
                <c:numCache>
                  <c:formatCode>General</c:formatCode>
                  <c:ptCount val="3"/>
                  <c:pt idx="0">
                    <c:v>1.4695487566251613</c:v>
                  </c:pt>
                  <c:pt idx="1">
                    <c:v>0.89685952328161489</c:v>
                  </c:pt>
                  <c:pt idx="2">
                    <c:v>1.1140160510510955</c:v>
                  </c:pt>
                </c:numCache>
              </c:numRef>
            </c:minus>
          </c:errBars>
          <c:cat>
            <c:strRef>
              <c:f>(全体の総括!$A$8,全体の総括!$A$10,全体の総括!$A$12)</c:f>
              <c:strCache>
                <c:ptCount val="3"/>
                <c:pt idx="0">
                  <c:v>R1-L1</c:v>
                </c:pt>
                <c:pt idx="1">
                  <c:v>R1-L2</c:v>
                </c:pt>
                <c:pt idx="2">
                  <c:v>R1-L3</c:v>
                </c:pt>
              </c:strCache>
            </c:strRef>
          </c:cat>
          <c:val>
            <c:numRef>
              <c:f>(全体の総括!$E$8,全体の総括!$E$10,全体の総括!$E$12)</c:f>
              <c:numCache>
                <c:formatCode>General</c:formatCode>
                <c:ptCount val="3"/>
                <c:pt idx="0">
                  <c:v>84.449370000000016</c:v>
                </c:pt>
                <c:pt idx="1">
                  <c:v>89.365949999999998</c:v>
                </c:pt>
                <c:pt idx="2">
                  <c:v>88.266300000000001</c:v>
                </c:pt>
              </c:numCache>
            </c:numRef>
          </c:val>
        </c:ser>
        <c:axId val="168384768"/>
        <c:axId val="168407040"/>
      </c:barChart>
      <c:catAx>
        <c:axId val="168384768"/>
        <c:scaling>
          <c:orientation val="minMax"/>
        </c:scaling>
        <c:axPos val="b"/>
        <c:tickLblPos val="nextTo"/>
        <c:crossAx val="168407040"/>
        <c:crosses val="autoZero"/>
        <c:auto val="1"/>
        <c:lblAlgn val="ctr"/>
        <c:lblOffset val="100"/>
      </c:catAx>
      <c:valAx>
        <c:axId val="168407040"/>
        <c:scaling>
          <c:orientation val="minMax"/>
          <c:max val="100"/>
          <c:min val="70"/>
        </c:scaling>
        <c:axPos val="l"/>
        <c:majorGridlines/>
        <c:title>
          <c:tx>
            <c:rich>
              <a:bodyPr rot="0" vert="wordArtVertRtl"/>
              <a:lstStyle/>
              <a:p>
                <a:pPr>
                  <a:defRPr sz="1200"/>
                </a:pPr>
                <a:r>
                  <a:rPr lang="ja-JP" altLang="en-US" sz="1200"/>
                  <a:t>精度</a:t>
                </a:r>
                <a:r>
                  <a:rPr lang="en-US" altLang="ja-JP" sz="1200"/>
                  <a:t>[%]</a:t>
                </a:r>
                <a:endParaRPr lang="ja-JP" altLang="en-US" sz="1200"/>
              </a:p>
            </c:rich>
          </c:tx>
          <c:layout/>
        </c:title>
        <c:numFmt formatCode="General" sourceLinked="1"/>
        <c:tickLblPos val="nextTo"/>
        <c:crossAx val="168384768"/>
        <c:crosses val="autoZero"/>
        <c:crossBetween val="between"/>
      </c:valAx>
    </c:plotArea>
    <c:legend>
      <c:legendPos val="b"/>
      <c:layout/>
      <c:txPr>
        <a:bodyPr/>
        <a:lstStyle/>
        <a:p>
          <a:pPr>
            <a:defRPr sz="1200"/>
          </a:pPr>
          <a:endParaRPr lang="ja-JP"/>
        </a:p>
      </c:txPr>
    </c:legend>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ja-JP"/>
  <c:chart>
    <c:plotArea>
      <c:layout/>
      <c:barChart>
        <c:barDir val="col"/>
        <c:grouping val="clustered"/>
        <c:ser>
          <c:idx val="0"/>
          <c:order val="0"/>
          <c:errBars>
            <c:errBarType val="both"/>
            <c:errValType val="cust"/>
            <c:plus>
              <c:numRef>
                <c:f>(Sheet1!$N$6,Sheet1!$N$9,Sheet1!$N$12,Sheet1!$N$15)</c:f>
                <c:numCache>
                  <c:formatCode>General</c:formatCode>
                  <c:ptCount val="4"/>
                  <c:pt idx="0">
                    <c:v>23.608025942227542</c:v>
                  </c:pt>
                  <c:pt idx="1">
                    <c:v>13.245712094443578</c:v>
                  </c:pt>
                  <c:pt idx="2">
                    <c:v>8.3971556030731129</c:v>
                  </c:pt>
                  <c:pt idx="3">
                    <c:v>9.0853361706286595</c:v>
                  </c:pt>
                </c:numCache>
              </c:numRef>
            </c:plus>
            <c:minus>
              <c:numRef>
                <c:f>(Sheet1!$N$6,Sheet1!$N$9,Sheet1!$N$12,Sheet1!$N$15)</c:f>
                <c:numCache>
                  <c:formatCode>General</c:formatCode>
                  <c:ptCount val="4"/>
                  <c:pt idx="0">
                    <c:v>23.608025942227542</c:v>
                  </c:pt>
                  <c:pt idx="1">
                    <c:v>13.245712094443578</c:v>
                  </c:pt>
                  <c:pt idx="2">
                    <c:v>8.3971556030731129</c:v>
                  </c:pt>
                  <c:pt idx="3">
                    <c:v>9.0853361706286595</c:v>
                  </c:pt>
                </c:numCache>
              </c:numRef>
            </c:minus>
          </c:errBars>
          <c:cat>
            <c:strRef>
              <c:f>(Sheet1!$A$4,Sheet1!$A$7,Sheet1!$A$10,Sheet1!$A$13)</c:f>
              <c:strCache>
                <c:ptCount val="4"/>
                <c:pt idx="0">
                  <c:v>threshold</c:v>
                </c:pt>
                <c:pt idx="1">
                  <c:v>bs_ave</c:v>
                </c:pt>
                <c:pt idx="2">
                  <c:v>bs_max</c:v>
                </c:pt>
                <c:pt idx="3">
                  <c:v>bs_var</c:v>
                </c:pt>
              </c:strCache>
            </c:strRef>
          </c:cat>
          <c:val>
            <c:numRef>
              <c:f>(Sheet1!$M$6,Sheet1!$M$9,Sheet1!$M$12,Sheet1!$M$15)</c:f>
              <c:numCache>
                <c:formatCode>General</c:formatCode>
                <c:ptCount val="4"/>
                <c:pt idx="0">
                  <c:v>441.83333333333331</c:v>
                </c:pt>
                <c:pt idx="1">
                  <c:v>475.4666666666667</c:v>
                </c:pt>
                <c:pt idx="2">
                  <c:v>467.43333333333334</c:v>
                </c:pt>
                <c:pt idx="3">
                  <c:v>470.3</c:v>
                </c:pt>
              </c:numCache>
            </c:numRef>
          </c:val>
        </c:ser>
        <c:axId val="168828288"/>
        <c:axId val="168846464"/>
      </c:barChart>
      <c:catAx>
        <c:axId val="168828288"/>
        <c:scaling>
          <c:orientation val="minMax"/>
        </c:scaling>
        <c:delete val="1"/>
        <c:axPos val="b"/>
        <c:tickLblPos val="none"/>
        <c:crossAx val="168846464"/>
        <c:crosses val="autoZero"/>
        <c:auto val="1"/>
        <c:lblAlgn val="ctr"/>
        <c:lblOffset val="100"/>
      </c:catAx>
      <c:valAx>
        <c:axId val="168846464"/>
        <c:scaling>
          <c:orientation val="minMax"/>
          <c:min val="400"/>
        </c:scaling>
        <c:axPos val="l"/>
        <c:majorGridlines/>
        <c:title>
          <c:tx>
            <c:rich>
              <a:bodyPr rot="0" vert="eaVert" anchor="ctr" anchorCtr="0"/>
              <a:lstStyle/>
              <a:p>
                <a:pPr>
                  <a:defRPr sz="1600"/>
                </a:pPr>
                <a:r>
                  <a:rPr lang="ja-JP" altLang="en-US" sz="1600"/>
                  <a:t>処理時間</a:t>
                </a:r>
                <a:r>
                  <a:rPr lang="en-US" altLang="ja-JP" sz="1600"/>
                  <a:t>[msec]</a:t>
                </a:r>
                <a:endParaRPr lang="ja-JP" altLang="en-US" sz="1600"/>
              </a:p>
            </c:rich>
          </c:tx>
          <c:layout/>
        </c:title>
        <c:numFmt formatCode="General" sourceLinked="1"/>
        <c:tickLblPos val="nextTo"/>
        <c:crossAx val="168828288"/>
        <c:crosses val="autoZero"/>
        <c:crossBetween val="between"/>
      </c:valAx>
    </c:plotArea>
    <c:plotVisOnly val="1"/>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ja-JP"/>
  <c:chart>
    <c:plotArea>
      <c:layout/>
      <c:barChart>
        <c:barDir val="col"/>
        <c:grouping val="clustered"/>
        <c:ser>
          <c:idx val="0"/>
          <c:order val="0"/>
          <c:tx>
            <c:v>ステレオマッチング(固定閾値)</c:v>
          </c:tx>
          <c:errBars>
            <c:errBarType val="both"/>
            <c:errValType val="cust"/>
            <c:plus>
              <c:numRef>
                <c:f>(全体の総括!$B$9,全体の総括!$B$11,全体の総括!$B$13)</c:f>
                <c:numCache>
                  <c:formatCode>General</c:formatCode>
                  <c:ptCount val="3"/>
                  <c:pt idx="0">
                    <c:v>1.1571928428745035</c:v>
                  </c:pt>
                  <c:pt idx="1">
                    <c:v>0.85812449423249071</c:v>
                  </c:pt>
                  <c:pt idx="2">
                    <c:v>0.9615545145750467</c:v>
                  </c:pt>
                </c:numCache>
              </c:numRef>
            </c:plus>
            <c:minus>
              <c:numRef>
                <c:f>(全体の総括!$B$9,全体の総括!$B$11,全体の総括!$B$13)</c:f>
                <c:numCache>
                  <c:formatCode>General</c:formatCode>
                  <c:ptCount val="3"/>
                  <c:pt idx="0">
                    <c:v>1.1571928428745035</c:v>
                  </c:pt>
                  <c:pt idx="1">
                    <c:v>0.85812449423249071</c:v>
                  </c:pt>
                  <c:pt idx="2">
                    <c:v>0.9615545145750467</c:v>
                  </c:pt>
                </c:numCache>
              </c:numRef>
            </c:minus>
          </c:errBars>
          <c:cat>
            <c:strRef>
              <c:f>(全体の総括!$A$8,全体の総括!$A$10,全体の総括!$A$12)</c:f>
              <c:strCache>
                <c:ptCount val="3"/>
                <c:pt idx="0">
                  <c:v>R1-L1</c:v>
                </c:pt>
                <c:pt idx="1">
                  <c:v>R1-L2</c:v>
                </c:pt>
                <c:pt idx="2">
                  <c:v>R1-L3</c:v>
                </c:pt>
              </c:strCache>
            </c:strRef>
          </c:cat>
          <c:val>
            <c:numRef>
              <c:f>(全体の総括!$B$8,全体の総括!$B$10,全体の総括!$B$12)</c:f>
              <c:numCache>
                <c:formatCode>General</c:formatCode>
                <c:ptCount val="3"/>
                <c:pt idx="0">
                  <c:v>86.631779999999978</c:v>
                </c:pt>
                <c:pt idx="1">
                  <c:v>88.211479999999995</c:v>
                </c:pt>
                <c:pt idx="2">
                  <c:v>87.227650000000025</c:v>
                </c:pt>
              </c:numCache>
            </c:numRef>
          </c:val>
        </c:ser>
        <c:ser>
          <c:idx val="1"/>
          <c:order val="1"/>
          <c:tx>
            <c:v>提案手法(平均値によるマスク作成)</c:v>
          </c:tx>
          <c:errBars>
            <c:errBarType val="both"/>
            <c:errValType val="cust"/>
            <c:plus>
              <c:numRef>
                <c:f>(全体の総括!$C$9,全体の総括!$C$11,全体の総括!$C$13)</c:f>
                <c:numCache>
                  <c:formatCode>General</c:formatCode>
                  <c:ptCount val="3"/>
                  <c:pt idx="0">
                    <c:v>0.85860156772710861</c:v>
                  </c:pt>
                  <c:pt idx="1">
                    <c:v>0.55897142583465342</c:v>
                  </c:pt>
                  <c:pt idx="2">
                    <c:v>0.87750103452887895</c:v>
                  </c:pt>
                </c:numCache>
              </c:numRef>
            </c:plus>
            <c:minus>
              <c:numRef>
                <c:f>(全体の総括!$C$9,全体の総括!$C$11,全体の総括!$C$13)</c:f>
                <c:numCache>
                  <c:formatCode>General</c:formatCode>
                  <c:ptCount val="3"/>
                  <c:pt idx="0">
                    <c:v>0.85860156772710861</c:v>
                  </c:pt>
                  <c:pt idx="1">
                    <c:v>0.55897142583465342</c:v>
                  </c:pt>
                  <c:pt idx="2">
                    <c:v>0.87750103452887895</c:v>
                  </c:pt>
                </c:numCache>
              </c:numRef>
            </c:minus>
          </c:errBars>
          <c:cat>
            <c:strRef>
              <c:f>(全体の総括!$A$8,全体の総括!$A$10,全体の総括!$A$12)</c:f>
              <c:strCache>
                <c:ptCount val="3"/>
                <c:pt idx="0">
                  <c:v>R1-L1</c:v>
                </c:pt>
                <c:pt idx="1">
                  <c:v>R1-L2</c:v>
                </c:pt>
                <c:pt idx="2">
                  <c:v>R1-L3</c:v>
                </c:pt>
              </c:strCache>
            </c:strRef>
          </c:cat>
          <c:val>
            <c:numRef>
              <c:f>(全体の総括!$C$8,全体の総括!$C$10,全体の総括!$C$12)</c:f>
              <c:numCache>
                <c:formatCode>General</c:formatCode>
                <c:ptCount val="3"/>
                <c:pt idx="0">
                  <c:v>82.614930000000001</c:v>
                </c:pt>
                <c:pt idx="1">
                  <c:v>81.102709999999988</c:v>
                </c:pt>
                <c:pt idx="2">
                  <c:v>76.409220000000104</c:v>
                </c:pt>
              </c:numCache>
            </c:numRef>
          </c:val>
        </c:ser>
        <c:ser>
          <c:idx val="2"/>
          <c:order val="2"/>
          <c:tx>
            <c:v>提案手法(最大値によるマスク作成)</c:v>
          </c:tx>
          <c:errBars>
            <c:errBarType val="both"/>
            <c:errValType val="cust"/>
            <c:plus>
              <c:numRef>
                <c:f>(全体の総括!$D$9,全体の総括!$D$11,全体の総括!$D$13)</c:f>
                <c:numCache>
                  <c:formatCode>General</c:formatCode>
                  <c:ptCount val="3"/>
                  <c:pt idx="0">
                    <c:v>2.4527046929662704</c:v>
                  </c:pt>
                  <c:pt idx="1">
                    <c:v>0.92380348451322725</c:v>
                  </c:pt>
                  <c:pt idx="2">
                    <c:v>1.1304702801922049</c:v>
                  </c:pt>
                </c:numCache>
              </c:numRef>
            </c:plus>
            <c:minus>
              <c:numRef>
                <c:f>(全体の総括!$D$9,全体の総括!$D$11,全体の総括!$D$13)</c:f>
                <c:numCache>
                  <c:formatCode>General</c:formatCode>
                  <c:ptCount val="3"/>
                  <c:pt idx="0">
                    <c:v>2.4527046929662704</c:v>
                  </c:pt>
                  <c:pt idx="1">
                    <c:v>0.92380348451322725</c:v>
                  </c:pt>
                  <c:pt idx="2">
                    <c:v>1.1304702801922049</c:v>
                  </c:pt>
                </c:numCache>
              </c:numRef>
            </c:minus>
          </c:errBars>
          <c:cat>
            <c:strRef>
              <c:f>(全体の総括!$A$8,全体の総括!$A$10,全体の総括!$A$12)</c:f>
              <c:strCache>
                <c:ptCount val="3"/>
                <c:pt idx="0">
                  <c:v>R1-L1</c:v>
                </c:pt>
                <c:pt idx="1">
                  <c:v>R1-L2</c:v>
                </c:pt>
                <c:pt idx="2">
                  <c:v>R1-L3</c:v>
                </c:pt>
              </c:strCache>
            </c:strRef>
          </c:cat>
          <c:val>
            <c:numRef>
              <c:f>(全体の総括!$D$8,全体の総括!$D$10,全体の総括!$D$12)</c:f>
              <c:numCache>
                <c:formatCode>General</c:formatCode>
                <c:ptCount val="3"/>
                <c:pt idx="0">
                  <c:v>75.817610000000101</c:v>
                </c:pt>
                <c:pt idx="1">
                  <c:v>89.072600000000008</c:v>
                </c:pt>
                <c:pt idx="2">
                  <c:v>88.415940000000006</c:v>
                </c:pt>
              </c:numCache>
            </c:numRef>
          </c:val>
        </c:ser>
        <c:ser>
          <c:idx val="3"/>
          <c:order val="3"/>
          <c:tx>
            <c:v>提案手法(分散を考慮したマスク作成)</c:v>
          </c:tx>
          <c:errBars>
            <c:errBarType val="both"/>
            <c:errValType val="cust"/>
            <c:plus>
              <c:numRef>
                <c:f>(全体の総括!$E$9,全体の総括!$E$11,全体の総括!$E$13)</c:f>
                <c:numCache>
                  <c:formatCode>General</c:formatCode>
                  <c:ptCount val="3"/>
                  <c:pt idx="0">
                    <c:v>1.4695487566251608</c:v>
                  </c:pt>
                  <c:pt idx="1">
                    <c:v>0.89685952328161533</c:v>
                  </c:pt>
                  <c:pt idx="2">
                    <c:v>1.1140160510510959</c:v>
                  </c:pt>
                </c:numCache>
              </c:numRef>
            </c:plus>
            <c:minus>
              <c:numRef>
                <c:f>(全体の総括!$E$9,全体の総括!$E$11,全体の総括!$E$13)</c:f>
                <c:numCache>
                  <c:formatCode>General</c:formatCode>
                  <c:ptCount val="3"/>
                  <c:pt idx="0">
                    <c:v>1.4695487566251608</c:v>
                  </c:pt>
                  <c:pt idx="1">
                    <c:v>0.89685952328161533</c:v>
                  </c:pt>
                  <c:pt idx="2">
                    <c:v>1.1140160510510959</c:v>
                  </c:pt>
                </c:numCache>
              </c:numRef>
            </c:minus>
          </c:errBars>
          <c:cat>
            <c:strRef>
              <c:f>(全体の総括!$A$8,全体の総括!$A$10,全体の総括!$A$12)</c:f>
              <c:strCache>
                <c:ptCount val="3"/>
                <c:pt idx="0">
                  <c:v>R1-L1</c:v>
                </c:pt>
                <c:pt idx="1">
                  <c:v>R1-L2</c:v>
                </c:pt>
                <c:pt idx="2">
                  <c:v>R1-L3</c:v>
                </c:pt>
              </c:strCache>
            </c:strRef>
          </c:cat>
          <c:val>
            <c:numRef>
              <c:f>(全体の総括!$E$8,全体の総括!$E$10,全体の総括!$E$12)</c:f>
              <c:numCache>
                <c:formatCode>General</c:formatCode>
                <c:ptCount val="3"/>
                <c:pt idx="0">
                  <c:v>84.449370000000016</c:v>
                </c:pt>
                <c:pt idx="1">
                  <c:v>89.365949999999998</c:v>
                </c:pt>
                <c:pt idx="2">
                  <c:v>88.266300000000001</c:v>
                </c:pt>
              </c:numCache>
            </c:numRef>
          </c:val>
        </c:ser>
        <c:axId val="264433664"/>
        <c:axId val="264802304"/>
      </c:barChart>
      <c:catAx>
        <c:axId val="264433664"/>
        <c:scaling>
          <c:orientation val="minMax"/>
        </c:scaling>
        <c:axPos val="b"/>
        <c:tickLblPos val="nextTo"/>
        <c:crossAx val="264802304"/>
        <c:crosses val="autoZero"/>
        <c:auto val="1"/>
        <c:lblAlgn val="ctr"/>
        <c:lblOffset val="100"/>
      </c:catAx>
      <c:valAx>
        <c:axId val="264802304"/>
        <c:scaling>
          <c:orientation val="minMax"/>
          <c:max val="100"/>
          <c:min val="70"/>
        </c:scaling>
        <c:axPos val="l"/>
        <c:majorGridlines/>
        <c:title>
          <c:tx>
            <c:rich>
              <a:bodyPr rot="0" vert="wordArtVertRtl"/>
              <a:lstStyle/>
              <a:p>
                <a:pPr>
                  <a:defRPr sz="1200"/>
                </a:pPr>
                <a:r>
                  <a:rPr lang="ja-JP" altLang="en-US" sz="1200"/>
                  <a:t>精度</a:t>
                </a:r>
                <a:r>
                  <a:rPr lang="en-US" altLang="ja-JP" sz="1200"/>
                  <a:t>[%]</a:t>
                </a:r>
                <a:endParaRPr lang="ja-JP" altLang="en-US" sz="1200"/>
              </a:p>
            </c:rich>
          </c:tx>
          <c:layout/>
        </c:title>
        <c:numFmt formatCode="General" sourceLinked="1"/>
        <c:tickLblPos val="nextTo"/>
        <c:crossAx val="264433664"/>
        <c:crosses val="autoZero"/>
        <c:crossBetween val="between"/>
      </c:valAx>
    </c:plotArea>
    <c:legend>
      <c:legendPos val="b"/>
      <c:layout/>
      <c:txPr>
        <a:bodyPr/>
        <a:lstStyle/>
        <a:p>
          <a:pPr>
            <a:defRPr sz="1200"/>
          </a:pPr>
          <a:endParaRPr lang="ja-JP"/>
        </a:p>
      </c:txPr>
    </c:legend>
    <c:plotVisOnly val="1"/>
  </c:chart>
  <c:externalData r:id="rId1"/>
</c:chartSpac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65CF40-3FF8-47EE-BA7D-08F6A414B968}" type="doc">
      <dgm:prSet loTypeId="urn:microsoft.com/office/officeart/2005/8/layout/process4" loCatId="list" qsTypeId="urn:microsoft.com/office/officeart/2005/8/quickstyle/simple1" qsCatId="simple" csTypeId="urn:microsoft.com/office/officeart/2005/8/colors/accent0_1" csCatId="mainScheme" phldr="1"/>
      <dgm:spPr/>
      <dgm:t>
        <a:bodyPr/>
        <a:lstStyle/>
        <a:p>
          <a:endParaRPr kumimoji="1" lang="ja-JP" altLang="en-US"/>
        </a:p>
      </dgm:t>
    </dgm:pt>
    <dgm:pt modelId="{F9937272-51E1-4C6F-8557-D847591E0996}">
      <dgm:prSet phldrT="[テキスト]" custT="1"/>
      <dgm:spPr>
        <a:solidFill>
          <a:schemeClr val="tx1"/>
        </a:solidFill>
      </dgm:spPr>
      <dgm:t>
        <a:bodyPr/>
        <a:lstStyle/>
        <a:p>
          <a:r>
            <a:rPr kumimoji="1" lang="ja-JP" altLang="en-US" sz="2000" b="0" dirty="0" smtClean="0">
              <a:solidFill>
                <a:schemeClr val="bg1"/>
              </a:solidFill>
              <a:latin typeface="メイリオ" pitchFamily="50" charset="-128"/>
              <a:ea typeface="メイリオ" pitchFamily="50" charset="-128"/>
              <a:cs typeface="メイリオ" pitchFamily="50" charset="-128"/>
            </a:rPr>
            <a:t>平均値</a:t>
          </a:r>
          <a:endParaRPr kumimoji="1" lang="ja-JP" altLang="en-US" sz="2000" b="0" dirty="0">
            <a:solidFill>
              <a:schemeClr val="bg1"/>
            </a:solidFill>
            <a:latin typeface="メイリオ" pitchFamily="50" charset="-128"/>
            <a:ea typeface="メイリオ" pitchFamily="50" charset="-128"/>
            <a:cs typeface="メイリオ" pitchFamily="50" charset="-128"/>
          </a:endParaRPr>
        </a:p>
      </dgm:t>
    </dgm:pt>
    <dgm:pt modelId="{21EF4A7C-70C9-4C3B-94D2-7D5987B087B8}" type="parTrans" cxnId="{D625AE7F-4879-4F3A-95AF-3A9A8EE0CE2D}">
      <dgm:prSet/>
      <dgm:spPr/>
      <dgm:t>
        <a:bodyPr/>
        <a:lstStyle/>
        <a:p>
          <a:endParaRPr kumimoji="1" lang="ja-JP" altLang="en-US" sz="2000" b="0">
            <a:latin typeface="メイリオ" pitchFamily="50" charset="-128"/>
            <a:ea typeface="メイリオ" pitchFamily="50" charset="-128"/>
            <a:cs typeface="メイリオ" pitchFamily="50" charset="-128"/>
          </a:endParaRPr>
        </a:p>
      </dgm:t>
    </dgm:pt>
    <dgm:pt modelId="{3EF50681-74AA-45A5-9844-52E70F4F1F5C}" type="sibTrans" cxnId="{D625AE7F-4879-4F3A-95AF-3A9A8EE0CE2D}">
      <dgm:prSet/>
      <dgm:spPr/>
      <dgm:t>
        <a:bodyPr/>
        <a:lstStyle/>
        <a:p>
          <a:endParaRPr kumimoji="1" lang="ja-JP" altLang="en-US" sz="2000" b="0">
            <a:latin typeface="メイリオ" pitchFamily="50" charset="-128"/>
            <a:ea typeface="メイリオ" pitchFamily="50" charset="-128"/>
            <a:cs typeface="メイリオ" pitchFamily="50" charset="-128"/>
          </a:endParaRPr>
        </a:p>
      </dgm:t>
    </dgm:pt>
    <dgm:pt modelId="{5367A091-9EA2-4F40-B6EB-A0496A3332D2}">
      <dgm:prSet phldrT="[テキスト]" custT="1"/>
      <dgm:spPr/>
      <dgm:t>
        <a:bodyPr/>
        <a:lstStyle/>
        <a:p>
          <a:r>
            <a:rPr kumimoji="1" lang="ja-JP" altLang="en-US" sz="2000" b="0" dirty="0" smtClean="0">
              <a:latin typeface="メイリオ" pitchFamily="50" charset="-128"/>
              <a:ea typeface="メイリオ" pitchFamily="50" charset="-128"/>
              <a:cs typeface="メイリオ" pitchFamily="50" charset="-128"/>
            </a:rPr>
            <a:t>各画素の平均値．</a:t>
          </a:r>
          <a:endParaRPr kumimoji="1" lang="ja-JP" altLang="en-US" sz="2000" b="0" dirty="0">
            <a:latin typeface="メイリオ" pitchFamily="50" charset="-128"/>
            <a:ea typeface="メイリオ" pitchFamily="50" charset="-128"/>
            <a:cs typeface="メイリオ" pitchFamily="50" charset="-128"/>
          </a:endParaRPr>
        </a:p>
      </dgm:t>
    </dgm:pt>
    <dgm:pt modelId="{F63754FC-A773-41C7-9B74-DB3E57ADA61A}" type="parTrans" cxnId="{5C55D3A7-CF3C-4FF1-A05B-3ABC1EFD66F6}">
      <dgm:prSet/>
      <dgm:spPr/>
      <dgm:t>
        <a:bodyPr/>
        <a:lstStyle/>
        <a:p>
          <a:endParaRPr kumimoji="1" lang="ja-JP" altLang="en-US" sz="2000" b="0">
            <a:latin typeface="メイリオ" pitchFamily="50" charset="-128"/>
            <a:ea typeface="メイリオ" pitchFamily="50" charset="-128"/>
            <a:cs typeface="メイリオ" pitchFamily="50" charset="-128"/>
          </a:endParaRPr>
        </a:p>
      </dgm:t>
    </dgm:pt>
    <dgm:pt modelId="{183E6CEB-9D7D-41EA-B7D1-646A5C57462E}" type="sibTrans" cxnId="{5C55D3A7-CF3C-4FF1-A05B-3ABC1EFD66F6}">
      <dgm:prSet/>
      <dgm:spPr/>
      <dgm:t>
        <a:bodyPr/>
        <a:lstStyle/>
        <a:p>
          <a:endParaRPr kumimoji="1" lang="ja-JP" altLang="en-US" sz="2000" b="0">
            <a:latin typeface="メイリオ" pitchFamily="50" charset="-128"/>
            <a:ea typeface="メイリオ" pitchFamily="50" charset="-128"/>
            <a:cs typeface="メイリオ" pitchFamily="50" charset="-128"/>
          </a:endParaRPr>
        </a:p>
      </dgm:t>
    </dgm:pt>
    <dgm:pt modelId="{9709509F-F991-4AF4-A77D-71628D2B03B9}">
      <dgm:prSet phldrT="[テキスト]" custT="1"/>
      <dgm:spPr>
        <a:solidFill>
          <a:schemeClr val="tx1"/>
        </a:solidFill>
      </dgm:spPr>
      <dgm:t>
        <a:bodyPr/>
        <a:lstStyle/>
        <a:p>
          <a:r>
            <a:rPr kumimoji="1" lang="ja-JP" altLang="en-US" sz="2000" b="0" dirty="0" smtClean="0">
              <a:solidFill>
                <a:schemeClr val="bg1"/>
              </a:solidFill>
              <a:latin typeface="メイリオ" pitchFamily="50" charset="-128"/>
              <a:ea typeface="メイリオ" pitchFamily="50" charset="-128"/>
              <a:cs typeface="メイリオ" pitchFamily="50" charset="-128"/>
            </a:rPr>
            <a:t>最大値</a:t>
          </a:r>
          <a:endParaRPr kumimoji="1" lang="ja-JP" altLang="en-US" sz="2000" b="0" dirty="0">
            <a:solidFill>
              <a:schemeClr val="bg1"/>
            </a:solidFill>
            <a:latin typeface="メイリオ" pitchFamily="50" charset="-128"/>
            <a:ea typeface="メイリオ" pitchFamily="50" charset="-128"/>
            <a:cs typeface="メイリオ" pitchFamily="50" charset="-128"/>
          </a:endParaRPr>
        </a:p>
      </dgm:t>
    </dgm:pt>
    <dgm:pt modelId="{5F79CF5E-D1C7-4CF1-BF16-F136773D3098}" type="parTrans" cxnId="{CAA39DD5-44E1-4D29-A32E-F655886751EB}">
      <dgm:prSet/>
      <dgm:spPr/>
      <dgm:t>
        <a:bodyPr/>
        <a:lstStyle/>
        <a:p>
          <a:endParaRPr kumimoji="1" lang="ja-JP" altLang="en-US" sz="2000" b="0">
            <a:latin typeface="メイリオ" pitchFamily="50" charset="-128"/>
            <a:ea typeface="メイリオ" pitchFamily="50" charset="-128"/>
            <a:cs typeface="メイリオ" pitchFamily="50" charset="-128"/>
          </a:endParaRPr>
        </a:p>
      </dgm:t>
    </dgm:pt>
    <dgm:pt modelId="{021F3656-96B5-4FC2-85B8-3DAE8428AD53}" type="sibTrans" cxnId="{CAA39DD5-44E1-4D29-A32E-F655886751EB}">
      <dgm:prSet/>
      <dgm:spPr/>
      <dgm:t>
        <a:bodyPr/>
        <a:lstStyle/>
        <a:p>
          <a:endParaRPr kumimoji="1" lang="ja-JP" altLang="en-US" sz="2000" b="0">
            <a:latin typeface="メイリオ" pitchFamily="50" charset="-128"/>
            <a:ea typeface="メイリオ" pitchFamily="50" charset="-128"/>
            <a:cs typeface="メイリオ" pitchFamily="50" charset="-128"/>
          </a:endParaRPr>
        </a:p>
      </dgm:t>
    </dgm:pt>
    <dgm:pt modelId="{82D70866-5E9B-4EF5-BF64-C480EF5712C8}">
      <dgm:prSet phldrT="[テキスト]" custT="1"/>
      <dgm:spPr/>
      <dgm:t>
        <a:bodyPr/>
        <a:lstStyle/>
        <a:p>
          <a:r>
            <a:rPr kumimoji="1" lang="ja-JP" altLang="en-US" sz="2000" b="0" dirty="0" smtClean="0">
              <a:latin typeface="メイリオ" pitchFamily="50" charset="-128"/>
              <a:ea typeface="メイリオ" pitchFamily="50" charset="-128"/>
              <a:cs typeface="メイリオ" pitchFamily="50" charset="-128"/>
            </a:rPr>
            <a:t>各画素の最大値．</a:t>
          </a:r>
          <a:endParaRPr kumimoji="1" lang="ja-JP" altLang="en-US" sz="2000" b="0" dirty="0">
            <a:latin typeface="メイリオ" pitchFamily="50" charset="-128"/>
            <a:ea typeface="メイリオ" pitchFamily="50" charset="-128"/>
            <a:cs typeface="メイリオ" pitchFamily="50" charset="-128"/>
          </a:endParaRPr>
        </a:p>
      </dgm:t>
    </dgm:pt>
    <dgm:pt modelId="{E862251F-02D9-43A1-AF18-AB3E951C8EE8}" type="parTrans" cxnId="{ACC148A7-0D20-4E9C-B5B6-A2AE1F843013}">
      <dgm:prSet/>
      <dgm:spPr/>
      <dgm:t>
        <a:bodyPr/>
        <a:lstStyle/>
        <a:p>
          <a:endParaRPr kumimoji="1" lang="ja-JP" altLang="en-US" sz="2000" b="0">
            <a:latin typeface="メイリオ" pitchFamily="50" charset="-128"/>
            <a:ea typeface="メイリオ" pitchFamily="50" charset="-128"/>
            <a:cs typeface="メイリオ" pitchFamily="50" charset="-128"/>
          </a:endParaRPr>
        </a:p>
      </dgm:t>
    </dgm:pt>
    <dgm:pt modelId="{28DEE81D-CB9A-45E1-8B6A-F4AAE5982166}" type="sibTrans" cxnId="{ACC148A7-0D20-4E9C-B5B6-A2AE1F843013}">
      <dgm:prSet/>
      <dgm:spPr/>
      <dgm:t>
        <a:bodyPr/>
        <a:lstStyle/>
        <a:p>
          <a:endParaRPr kumimoji="1" lang="ja-JP" altLang="en-US" sz="2000" b="0">
            <a:latin typeface="メイリオ" pitchFamily="50" charset="-128"/>
            <a:ea typeface="メイリオ" pitchFamily="50" charset="-128"/>
            <a:cs typeface="メイリオ" pitchFamily="50" charset="-128"/>
          </a:endParaRPr>
        </a:p>
      </dgm:t>
    </dgm:pt>
    <dgm:pt modelId="{CAA104F8-5208-4AEF-9F14-0B9FFF930431}">
      <dgm:prSet phldrT="[テキスト]" custT="1"/>
      <dgm:spPr>
        <a:solidFill>
          <a:schemeClr val="tx1"/>
        </a:solidFill>
      </dgm:spPr>
      <dgm:t>
        <a:bodyPr/>
        <a:lstStyle/>
        <a:p>
          <a:r>
            <a:rPr kumimoji="1" lang="ja-JP" altLang="en-US" sz="2000" b="0" dirty="0" smtClean="0">
              <a:solidFill>
                <a:schemeClr val="bg1"/>
              </a:solidFill>
              <a:latin typeface="メイリオ" pitchFamily="50" charset="-128"/>
              <a:ea typeface="メイリオ" pitchFamily="50" charset="-128"/>
              <a:cs typeface="メイリオ" pitchFamily="50" charset="-128"/>
            </a:rPr>
            <a:t>分散を考慮</a:t>
          </a:r>
          <a:endParaRPr kumimoji="1" lang="ja-JP" altLang="en-US" sz="2000" b="0" dirty="0">
            <a:solidFill>
              <a:schemeClr val="bg1"/>
            </a:solidFill>
            <a:latin typeface="メイリオ" pitchFamily="50" charset="-128"/>
            <a:ea typeface="メイリオ" pitchFamily="50" charset="-128"/>
            <a:cs typeface="メイリオ" pitchFamily="50" charset="-128"/>
          </a:endParaRPr>
        </a:p>
      </dgm:t>
    </dgm:pt>
    <dgm:pt modelId="{8F02C20F-58E7-4182-8CE3-77E2345CD643}" type="parTrans" cxnId="{4164CF58-F279-44B3-BE95-CBFA2C2D3938}">
      <dgm:prSet/>
      <dgm:spPr/>
      <dgm:t>
        <a:bodyPr/>
        <a:lstStyle/>
        <a:p>
          <a:endParaRPr kumimoji="1" lang="ja-JP" altLang="en-US" sz="2000" b="0">
            <a:latin typeface="メイリオ" pitchFamily="50" charset="-128"/>
            <a:ea typeface="メイリオ" pitchFamily="50" charset="-128"/>
            <a:cs typeface="メイリオ" pitchFamily="50" charset="-128"/>
          </a:endParaRPr>
        </a:p>
      </dgm:t>
    </dgm:pt>
    <dgm:pt modelId="{8C431C11-4E66-4299-AB1D-C3A22FBEA218}" type="sibTrans" cxnId="{4164CF58-F279-44B3-BE95-CBFA2C2D3938}">
      <dgm:prSet/>
      <dgm:spPr/>
      <dgm:t>
        <a:bodyPr/>
        <a:lstStyle/>
        <a:p>
          <a:endParaRPr kumimoji="1" lang="ja-JP" altLang="en-US" sz="2000" b="0">
            <a:latin typeface="メイリオ" pitchFamily="50" charset="-128"/>
            <a:ea typeface="メイリオ" pitchFamily="50" charset="-128"/>
            <a:cs typeface="メイリオ" pitchFamily="50" charset="-128"/>
          </a:endParaRPr>
        </a:p>
      </dgm:t>
    </dgm:pt>
    <dgm:pt modelId="{423F25C0-A8AC-4499-80F6-493434D893E0}">
      <dgm:prSet phldrT="[テキスト]" custT="1"/>
      <dgm:spPr/>
      <dgm:t>
        <a:bodyPr/>
        <a:lstStyle/>
        <a:p>
          <a:r>
            <a:rPr kumimoji="1" lang="ja-JP" altLang="en-US" sz="2000" b="0" dirty="0" smtClean="0">
              <a:latin typeface="メイリオ" pitchFamily="50" charset="-128"/>
              <a:ea typeface="メイリオ" pitchFamily="50" charset="-128"/>
              <a:cs typeface="メイリオ" pitchFamily="50" charset="-128"/>
            </a:rPr>
            <a:t>分散値に基いて各画素値を決定．</a:t>
          </a:r>
          <a:endParaRPr kumimoji="1" lang="ja-JP" altLang="en-US" sz="2000" b="0" dirty="0">
            <a:latin typeface="メイリオ" pitchFamily="50" charset="-128"/>
            <a:ea typeface="メイリオ" pitchFamily="50" charset="-128"/>
            <a:cs typeface="メイリオ" pitchFamily="50" charset="-128"/>
          </a:endParaRPr>
        </a:p>
      </dgm:t>
    </dgm:pt>
    <dgm:pt modelId="{B8938E13-370C-44BB-AD47-46ECC40A1B52}" type="parTrans" cxnId="{C2BD1F21-A467-4490-B201-BE5AA89E9B06}">
      <dgm:prSet/>
      <dgm:spPr/>
      <dgm:t>
        <a:bodyPr/>
        <a:lstStyle/>
        <a:p>
          <a:endParaRPr kumimoji="1" lang="ja-JP" altLang="en-US" sz="2000" b="0">
            <a:latin typeface="メイリオ" pitchFamily="50" charset="-128"/>
            <a:ea typeface="メイリオ" pitchFamily="50" charset="-128"/>
            <a:cs typeface="メイリオ" pitchFamily="50" charset="-128"/>
          </a:endParaRPr>
        </a:p>
      </dgm:t>
    </dgm:pt>
    <dgm:pt modelId="{6A46F241-4C92-4050-93FD-9B5C6EDB8652}" type="sibTrans" cxnId="{C2BD1F21-A467-4490-B201-BE5AA89E9B06}">
      <dgm:prSet/>
      <dgm:spPr/>
      <dgm:t>
        <a:bodyPr/>
        <a:lstStyle/>
        <a:p>
          <a:endParaRPr kumimoji="1" lang="ja-JP" altLang="en-US" sz="2000" b="0">
            <a:latin typeface="メイリオ" pitchFamily="50" charset="-128"/>
            <a:ea typeface="メイリオ" pitchFamily="50" charset="-128"/>
            <a:cs typeface="メイリオ" pitchFamily="50" charset="-128"/>
          </a:endParaRPr>
        </a:p>
      </dgm:t>
    </dgm:pt>
    <dgm:pt modelId="{25DA825C-0581-4063-A7C3-B1D8BA53DC23}" type="pres">
      <dgm:prSet presAssocID="{1065CF40-3FF8-47EE-BA7D-08F6A414B968}" presName="Name0" presStyleCnt="0">
        <dgm:presLayoutVars>
          <dgm:dir/>
          <dgm:animLvl val="lvl"/>
          <dgm:resizeHandles val="exact"/>
        </dgm:presLayoutVars>
      </dgm:prSet>
      <dgm:spPr/>
      <dgm:t>
        <a:bodyPr/>
        <a:lstStyle/>
        <a:p>
          <a:endParaRPr kumimoji="1" lang="ja-JP" altLang="en-US"/>
        </a:p>
      </dgm:t>
    </dgm:pt>
    <dgm:pt modelId="{DF4EE615-9DE2-438C-8FB2-F414E13D2A1C}" type="pres">
      <dgm:prSet presAssocID="{CAA104F8-5208-4AEF-9F14-0B9FFF930431}" presName="boxAndChildren" presStyleCnt="0"/>
      <dgm:spPr/>
    </dgm:pt>
    <dgm:pt modelId="{E6DE9A3C-4866-447F-B2B9-241BDC62E40A}" type="pres">
      <dgm:prSet presAssocID="{CAA104F8-5208-4AEF-9F14-0B9FFF930431}" presName="parentTextBox" presStyleLbl="node1" presStyleIdx="0" presStyleCnt="3"/>
      <dgm:spPr/>
      <dgm:t>
        <a:bodyPr/>
        <a:lstStyle/>
        <a:p>
          <a:endParaRPr kumimoji="1" lang="ja-JP" altLang="en-US"/>
        </a:p>
      </dgm:t>
    </dgm:pt>
    <dgm:pt modelId="{FBEDDE50-4911-4A56-BBD0-AF264B10267F}" type="pres">
      <dgm:prSet presAssocID="{CAA104F8-5208-4AEF-9F14-0B9FFF930431}" presName="entireBox" presStyleLbl="node1" presStyleIdx="0" presStyleCnt="3"/>
      <dgm:spPr/>
      <dgm:t>
        <a:bodyPr/>
        <a:lstStyle/>
        <a:p>
          <a:endParaRPr kumimoji="1" lang="ja-JP" altLang="en-US"/>
        </a:p>
      </dgm:t>
    </dgm:pt>
    <dgm:pt modelId="{52B5F924-1219-4015-B3E8-CAB1AB204044}" type="pres">
      <dgm:prSet presAssocID="{CAA104F8-5208-4AEF-9F14-0B9FFF930431}" presName="descendantBox" presStyleCnt="0"/>
      <dgm:spPr/>
    </dgm:pt>
    <dgm:pt modelId="{34FCBE30-D27F-46A8-8B99-4786A59AD837}" type="pres">
      <dgm:prSet presAssocID="{423F25C0-A8AC-4499-80F6-493434D893E0}" presName="childTextBox" presStyleLbl="fgAccFollowNode1" presStyleIdx="0" presStyleCnt="3">
        <dgm:presLayoutVars>
          <dgm:bulletEnabled val="1"/>
        </dgm:presLayoutVars>
      </dgm:prSet>
      <dgm:spPr/>
      <dgm:t>
        <a:bodyPr/>
        <a:lstStyle/>
        <a:p>
          <a:endParaRPr kumimoji="1" lang="ja-JP" altLang="en-US"/>
        </a:p>
      </dgm:t>
    </dgm:pt>
    <dgm:pt modelId="{0E7085E9-9062-4208-AA7B-4021D15D400B}" type="pres">
      <dgm:prSet presAssocID="{021F3656-96B5-4FC2-85B8-3DAE8428AD53}" presName="sp" presStyleCnt="0"/>
      <dgm:spPr/>
    </dgm:pt>
    <dgm:pt modelId="{EA9B27D6-2302-4F9E-A750-E334276F326F}" type="pres">
      <dgm:prSet presAssocID="{9709509F-F991-4AF4-A77D-71628D2B03B9}" presName="arrowAndChildren" presStyleCnt="0"/>
      <dgm:spPr/>
    </dgm:pt>
    <dgm:pt modelId="{3B26ACBF-5938-450B-9B3F-86E863729BD5}" type="pres">
      <dgm:prSet presAssocID="{9709509F-F991-4AF4-A77D-71628D2B03B9}" presName="parentTextArrow" presStyleLbl="node1" presStyleIdx="0" presStyleCnt="3"/>
      <dgm:spPr/>
      <dgm:t>
        <a:bodyPr/>
        <a:lstStyle/>
        <a:p>
          <a:endParaRPr kumimoji="1" lang="ja-JP" altLang="en-US"/>
        </a:p>
      </dgm:t>
    </dgm:pt>
    <dgm:pt modelId="{ACDB52FF-7CE0-4D56-A391-F02B8927AA2D}" type="pres">
      <dgm:prSet presAssocID="{9709509F-F991-4AF4-A77D-71628D2B03B9}" presName="arrow" presStyleLbl="node1" presStyleIdx="1" presStyleCnt="3"/>
      <dgm:spPr/>
      <dgm:t>
        <a:bodyPr/>
        <a:lstStyle/>
        <a:p>
          <a:endParaRPr kumimoji="1" lang="ja-JP" altLang="en-US"/>
        </a:p>
      </dgm:t>
    </dgm:pt>
    <dgm:pt modelId="{9C8283A8-A165-47A7-9E85-3A17669B94C6}" type="pres">
      <dgm:prSet presAssocID="{9709509F-F991-4AF4-A77D-71628D2B03B9}" presName="descendantArrow" presStyleCnt="0"/>
      <dgm:spPr/>
    </dgm:pt>
    <dgm:pt modelId="{6BC4E536-5BBB-4411-BC9C-8D8C27585521}" type="pres">
      <dgm:prSet presAssocID="{82D70866-5E9B-4EF5-BF64-C480EF5712C8}" presName="childTextArrow" presStyleLbl="fgAccFollowNode1" presStyleIdx="1" presStyleCnt="3">
        <dgm:presLayoutVars>
          <dgm:bulletEnabled val="1"/>
        </dgm:presLayoutVars>
      </dgm:prSet>
      <dgm:spPr/>
      <dgm:t>
        <a:bodyPr/>
        <a:lstStyle/>
        <a:p>
          <a:endParaRPr kumimoji="1" lang="ja-JP" altLang="en-US"/>
        </a:p>
      </dgm:t>
    </dgm:pt>
    <dgm:pt modelId="{E7963B07-BCD2-4E9D-B4E8-3457EE2A228E}" type="pres">
      <dgm:prSet presAssocID="{3EF50681-74AA-45A5-9844-52E70F4F1F5C}" presName="sp" presStyleCnt="0"/>
      <dgm:spPr/>
    </dgm:pt>
    <dgm:pt modelId="{034A12FE-5914-46D1-A069-70A3845DBF80}" type="pres">
      <dgm:prSet presAssocID="{F9937272-51E1-4C6F-8557-D847591E0996}" presName="arrowAndChildren" presStyleCnt="0"/>
      <dgm:spPr/>
    </dgm:pt>
    <dgm:pt modelId="{28DDB2FB-ABE7-498E-B20C-551A9D7C6FE7}" type="pres">
      <dgm:prSet presAssocID="{F9937272-51E1-4C6F-8557-D847591E0996}" presName="parentTextArrow" presStyleLbl="node1" presStyleIdx="1" presStyleCnt="3"/>
      <dgm:spPr/>
      <dgm:t>
        <a:bodyPr/>
        <a:lstStyle/>
        <a:p>
          <a:endParaRPr kumimoji="1" lang="ja-JP" altLang="en-US"/>
        </a:p>
      </dgm:t>
    </dgm:pt>
    <dgm:pt modelId="{FB49FCC9-57FC-40C0-A5A8-70C88E9BCB76}" type="pres">
      <dgm:prSet presAssocID="{F9937272-51E1-4C6F-8557-D847591E0996}" presName="arrow" presStyleLbl="node1" presStyleIdx="2" presStyleCnt="3"/>
      <dgm:spPr/>
      <dgm:t>
        <a:bodyPr/>
        <a:lstStyle/>
        <a:p>
          <a:endParaRPr kumimoji="1" lang="ja-JP" altLang="en-US"/>
        </a:p>
      </dgm:t>
    </dgm:pt>
    <dgm:pt modelId="{55E15579-496F-4CFD-A86F-4E56A389A46A}" type="pres">
      <dgm:prSet presAssocID="{F9937272-51E1-4C6F-8557-D847591E0996}" presName="descendantArrow" presStyleCnt="0"/>
      <dgm:spPr/>
    </dgm:pt>
    <dgm:pt modelId="{AE12D831-4D90-480E-AA59-D0ACBB702B17}" type="pres">
      <dgm:prSet presAssocID="{5367A091-9EA2-4F40-B6EB-A0496A3332D2}" presName="childTextArrow" presStyleLbl="fgAccFollowNode1" presStyleIdx="2" presStyleCnt="3">
        <dgm:presLayoutVars>
          <dgm:bulletEnabled val="1"/>
        </dgm:presLayoutVars>
      </dgm:prSet>
      <dgm:spPr/>
      <dgm:t>
        <a:bodyPr/>
        <a:lstStyle/>
        <a:p>
          <a:endParaRPr kumimoji="1" lang="ja-JP" altLang="en-US"/>
        </a:p>
      </dgm:t>
    </dgm:pt>
  </dgm:ptLst>
  <dgm:cxnLst>
    <dgm:cxn modelId="{7E1CD8A0-5A9F-4D6F-8F2E-8E97A5855DCE}" type="presOf" srcId="{9709509F-F991-4AF4-A77D-71628D2B03B9}" destId="{3B26ACBF-5938-450B-9B3F-86E863729BD5}" srcOrd="0" destOrd="0" presId="urn:microsoft.com/office/officeart/2005/8/layout/process4"/>
    <dgm:cxn modelId="{C2BD1F21-A467-4490-B201-BE5AA89E9B06}" srcId="{CAA104F8-5208-4AEF-9F14-0B9FFF930431}" destId="{423F25C0-A8AC-4499-80F6-493434D893E0}" srcOrd="0" destOrd="0" parTransId="{B8938E13-370C-44BB-AD47-46ECC40A1B52}" sibTransId="{6A46F241-4C92-4050-93FD-9B5C6EDB8652}"/>
    <dgm:cxn modelId="{C709559F-180F-4F58-B60C-D31FBDF05978}" type="presOf" srcId="{1065CF40-3FF8-47EE-BA7D-08F6A414B968}" destId="{25DA825C-0581-4063-A7C3-B1D8BA53DC23}" srcOrd="0" destOrd="0" presId="urn:microsoft.com/office/officeart/2005/8/layout/process4"/>
    <dgm:cxn modelId="{2220C881-0F06-4535-BA0C-6E8BC0322C54}" type="presOf" srcId="{423F25C0-A8AC-4499-80F6-493434D893E0}" destId="{34FCBE30-D27F-46A8-8B99-4786A59AD837}" srcOrd="0" destOrd="0" presId="urn:microsoft.com/office/officeart/2005/8/layout/process4"/>
    <dgm:cxn modelId="{588DF1AF-162B-481A-BF80-FFD3BDD520F2}" type="presOf" srcId="{CAA104F8-5208-4AEF-9F14-0B9FFF930431}" destId="{FBEDDE50-4911-4A56-BBD0-AF264B10267F}" srcOrd="1" destOrd="0" presId="urn:microsoft.com/office/officeart/2005/8/layout/process4"/>
    <dgm:cxn modelId="{D625AE7F-4879-4F3A-95AF-3A9A8EE0CE2D}" srcId="{1065CF40-3FF8-47EE-BA7D-08F6A414B968}" destId="{F9937272-51E1-4C6F-8557-D847591E0996}" srcOrd="0" destOrd="0" parTransId="{21EF4A7C-70C9-4C3B-94D2-7D5987B087B8}" sibTransId="{3EF50681-74AA-45A5-9844-52E70F4F1F5C}"/>
    <dgm:cxn modelId="{C6C1E114-210A-4054-ADC4-B51CAF0BD219}" type="presOf" srcId="{82D70866-5E9B-4EF5-BF64-C480EF5712C8}" destId="{6BC4E536-5BBB-4411-BC9C-8D8C27585521}" srcOrd="0" destOrd="0" presId="urn:microsoft.com/office/officeart/2005/8/layout/process4"/>
    <dgm:cxn modelId="{ACC148A7-0D20-4E9C-B5B6-A2AE1F843013}" srcId="{9709509F-F991-4AF4-A77D-71628D2B03B9}" destId="{82D70866-5E9B-4EF5-BF64-C480EF5712C8}" srcOrd="0" destOrd="0" parTransId="{E862251F-02D9-43A1-AF18-AB3E951C8EE8}" sibTransId="{28DEE81D-CB9A-45E1-8B6A-F4AAE5982166}"/>
    <dgm:cxn modelId="{9F1D7868-B5BF-4187-B9BA-E38873148BEE}" type="presOf" srcId="{F9937272-51E1-4C6F-8557-D847591E0996}" destId="{FB49FCC9-57FC-40C0-A5A8-70C88E9BCB76}" srcOrd="1" destOrd="0" presId="urn:microsoft.com/office/officeart/2005/8/layout/process4"/>
    <dgm:cxn modelId="{AB8DB9F4-568A-4D0A-AA89-4528C3FFE867}" type="presOf" srcId="{CAA104F8-5208-4AEF-9F14-0B9FFF930431}" destId="{E6DE9A3C-4866-447F-B2B9-241BDC62E40A}" srcOrd="0" destOrd="0" presId="urn:microsoft.com/office/officeart/2005/8/layout/process4"/>
    <dgm:cxn modelId="{5C55D3A7-CF3C-4FF1-A05B-3ABC1EFD66F6}" srcId="{F9937272-51E1-4C6F-8557-D847591E0996}" destId="{5367A091-9EA2-4F40-B6EB-A0496A3332D2}" srcOrd="0" destOrd="0" parTransId="{F63754FC-A773-41C7-9B74-DB3E57ADA61A}" sibTransId="{183E6CEB-9D7D-41EA-B7D1-646A5C57462E}"/>
    <dgm:cxn modelId="{8BD7BE49-1E06-483D-AC7A-5D3A5C6D8F05}" type="presOf" srcId="{5367A091-9EA2-4F40-B6EB-A0496A3332D2}" destId="{AE12D831-4D90-480E-AA59-D0ACBB702B17}" srcOrd="0" destOrd="0" presId="urn:microsoft.com/office/officeart/2005/8/layout/process4"/>
    <dgm:cxn modelId="{5FD70E77-F212-4DC8-B585-782D33688767}" type="presOf" srcId="{9709509F-F991-4AF4-A77D-71628D2B03B9}" destId="{ACDB52FF-7CE0-4D56-A391-F02B8927AA2D}" srcOrd="1" destOrd="0" presId="urn:microsoft.com/office/officeart/2005/8/layout/process4"/>
    <dgm:cxn modelId="{9D1FDF68-8FA7-4C14-AD0E-86018567C7B7}" type="presOf" srcId="{F9937272-51E1-4C6F-8557-D847591E0996}" destId="{28DDB2FB-ABE7-498E-B20C-551A9D7C6FE7}" srcOrd="0" destOrd="0" presId="urn:microsoft.com/office/officeart/2005/8/layout/process4"/>
    <dgm:cxn modelId="{CAA39DD5-44E1-4D29-A32E-F655886751EB}" srcId="{1065CF40-3FF8-47EE-BA7D-08F6A414B968}" destId="{9709509F-F991-4AF4-A77D-71628D2B03B9}" srcOrd="1" destOrd="0" parTransId="{5F79CF5E-D1C7-4CF1-BF16-F136773D3098}" sibTransId="{021F3656-96B5-4FC2-85B8-3DAE8428AD53}"/>
    <dgm:cxn modelId="{4164CF58-F279-44B3-BE95-CBFA2C2D3938}" srcId="{1065CF40-3FF8-47EE-BA7D-08F6A414B968}" destId="{CAA104F8-5208-4AEF-9F14-0B9FFF930431}" srcOrd="2" destOrd="0" parTransId="{8F02C20F-58E7-4182-8CE3-77E2345CD643}" sibTransId="{8C431C11-4E66-4299-AB1D-C3A22FBEA218}"/>
    <dgm:cxn modelId="{1AF51D17-F9F6-4301-895C-D69B480A41BF}" type="presParOf" srcId="{25DA825C-0581-4063-A7C3-B1D8BA53DC23}" destId="{DF4EE615-9DE2-438C-8FB2-F414E13D2A1C}" srcOrd="0" destOrd="0" presId="urn:microsoft.com/office/officeart/2005/8/layout/process4"/>
    <dgm:cxn modelId="{F48DE5AB-011E-4722-98EF-205AA93DB449}" type="presParOf" srcId="{DF4EE615-9DE2-438C-8FB2-F414E13D2A1C}" destId="{E6DE9A3C-4866-447F-B2B9-241BDC62E40A}" srcOrd="0" destOrd="0" presId="urn:microsoft.com/office/officeart/2005/8/layout/process4"/>
    <dgm:cxn modelId="{4D2A82CE-06B7-4A80-B2EB-F0442C70FAF5}" type="presParOf" srcId="{DF4EE615-9DE2-438C-8FB2-F414E13D2A1C}" destId="{FBEDDE50-4911-4A56-BBD0-AF264B10267F}" srcOrd="1" destOrd="0" presId="urn:microsoft.com/office/officeart/2005/8/layout/process4"/>
    <dgm:cxn modelId="{004DC917-630E-4477-B328-E17DD0C9AC52}" type="presParOf" srcId="{DF4EE615-9DE2-438C-8FB2-F414E13D2A1C}" destId="{52B5F924-1219-4015-B3E8-CAB1AB204044}" srcOrd="2" destOrd="0" presId="urn:microsoft.com/office/officeart/2005/8/layout/process4"/>
    <dgm:cxn modelId="{21F549C4-1F59-427B-8CC8-B8740686C6BC}" type="presParOf" srcId="{52B5F924-1219-4015-B3E8-CAB1AB204044}" destId="{34FCBE30-D27F-46A8-8B99-4786A59AD837}" srcOrd="0" destOrd="0" presId="urn:microsoft.com/office/officeart/2005/8/layout/process4"/>
    <dgm:cxn modelId="{A699B311-61B8-4E27-8F7E-03EC62FCCD6F}" type="presParOf" srcId="{25DA825C-0581-4063-A7C3-B1D8BA53DC23}" destId="{0E7085E9-9062-4208-AA7B-4021D15D400B}" srcOrd="1" destOrd="0" presId="urn:microsoft.com/office/officeart/2005/8/layout/process4"/>
    <dgm:cxn modelId="{46151E4F-A1B1-4E08-A0AD-CA06933D93F0}" type="presParOf" srcId="{25DA825C-0581-4063-A7C3-B1D8BA53DC23}" destId="{EA9B27D6-2302-4F9E-A750-E334276F326F}" srcOrd="2" destOrd="0" presId="urn:microsoft.com/office/officeart/2005/8/layout/process4"/>
    <dgm:cxn modelId="{A2465528-2B81-4AE9-8E44-6CD7913933BA}" type="presParOf" srcId="{EA9B27D6-2302-4F9E-A750-E334276F326F}" destId="{3B26ACBF-5938-450B-9B3F-86E863729BD5}" srcOrd="0" destOrd="0" presId="urn:microsoft.com/office/officeart/2005/8/layout/process4"/>
    <dgm:cxn modelId="{65BE5ACD-5756-40DC-977C-8AA322A9726F}" type="presParOf" srcId="{EA9B27D6-2302-4F9E-A750-E334276F326F}" destId="{ACDB52FF-7CE0-4D56-A391-F02B8927AA2D}" srcOrd="1" destOrd="0" presId="urn:microsoft.com/office/officeart/2005/8/layout/process4"/>
    <dgm:cxn modelId="{1DD41603-8DE5-43B7-8261-C75BD58496FC}" type="presParOf" srcId="{EA9B27D6-2302-4F9E-A750-E334276F326F}" destId="{9C8283A8-A165-47A7-9E85-3A17669B94C6}" srcOrd="2" destOrd="0" presId="urn:microsoft.com/office/officeart/2005/8/layout/process4"/>
    <dgm:cxn modelId="{1004E831-DEFF-471D-AC9D-1939EF1A54F0}" type="presParOf" srcId="{9C8283A8-A165-47A7-9E85-3A17669B94C6}" destId="{6BC4E536-5BBB-4411-BC9C-8D8C27585521}" srcOrd="0" destOrd="0" presId="urn:microsoft.com/office/officeart/2005/8/layout/process4"/>
    <dgm:cxn modelId="{2C1C4C52-6D4E-4579-8A84-8CC533ABD3B3}" type="presParOf" srcId="{25DA825C-0581-4063-A7C3-B1D8BA53DC23}" destId="{E7963B07-BCD2-4E9D-B4E8-3457EE2A228E}" srcOrd="3" destOrd="0" presId="urn:microsoft.com/office/officeart/2005/8/layout/process4"/>
    <dgm:cxn modelId="{0D5943C6-26A6-4349-B4F4-1F306BD99552}" type="presParOf" srcId="{25DA825C-0581-4063-A7C3-B1D8BA53DC23}" destId="{034A12FE-5914-46D1-A069-70A3845DBF80}" srcOrd="4" destOrd="0" presId="urn:microsoft.com/office/officeart/2005/8/layout/process4"/>
    <dgm:cxn modelId="{2CD94C05-935F-42F4-AF70-9E1F8DD03CC0}" type="presParOf" srcId="{034A12FE-5914-46D1-A069-70A3845DBF80}" destId="{28DDB2FB-ABE7-498E-B20C-551A9D7C6FE7}" srcOrd="0" destOrd="0" presId="urn:microsoft.com/office/officeart/2005/8/layout/process4"/>
    <dgm:cxn modelId="{7065080E-E695-4BD8-8521-BC8CE6B4FF0F}" type="presParOf" srcId="{034A12FE-5914-46D1-A069-70A3845DBF80}" destId="{FB49FCC9-57FC-40C0-A5A8-70C88E9BCB76}" srcOrd="1" destOrd="0" presId="urn:microsoft.com/office/officeart/2005/8/layout/process4"/>
    <dgm:cxn modelId="{2BFEBC39-2050-4799-AF00-E5E1F66CCCB0}" type="presParOf" srcId="{034A12FE-5914-46D1-A069-70A3845DBF80}" destId="{55E15579-496F-4CFD-A86F-4E56A389A46A}" srcOrd="2" destOrd="0" presId="urn:microsoft.com/office/officeart/2005/8/layout/process4"/>
    <dgm:cxn modelId="{78A963F9-E06D-4A81-90EC-F56CC4F5931A}" type="presParOf" srcId="{55E15579-496F-4CFD-A86F-4E56A389A46A}" destId="{AE12D831-4D90-480E-AA59-D0ACBB702B17}" srcOrd="0" destOrd="0" presId="urn:microsoft.com/office/officeart/2005/8/layout/process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BEDDE50-4911-4A56-BBD0-AF264B10267F}">
      <dsp:nvSpPr>
        <dsp:cNvPr id="0" name=""/>
        <dsp:cNvSpPr/>
      </dsp:nvSpPr>
      <dsp:spPr>
        <a:xfrm>
          <a:off x="0" y="2438919"/>
          <a:ext cx="5400000" cy="800507"/>
        </a:xfrm>
        <a:prstGeom prst="rect">
          <a:avLst/>
        </a:prstGeom>
        <a:solidFill>
          <a:schemeClr val="tx1"/>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kumimoji="1" lang="ja-JP" altLang="en-US" sz="2000" b="0" kern="1200" dirty="0" smtClean="0">
              <a:solidFill>
                <a:schemeClr val="bg1"/>
              </a:solidFill>
              <a:latin typeface="メイリオ" pitchFamily="50" charset="-128"/>
              <a:ea typeface="メイリオ" pitchFamily="50" charset="-128"/>
              <a:cs typeface="メイリオ" pitchFamily="50" charset="-128"/>
            </a:rPr>
            <a:t>分散を考慮</a:t>
          </a:r>
          <a:endParaRPr kumimoji="1" lang="ja-JP" altLang="en-US" sz="2000" b="0" kern="1200" dirty="0">
            <a:solidFill>
              <a:schemeClr val="bg1"/>
            </a:solidFill>
            <a:latin typeface="メイリオ" pitchFamily="50" charset="-128"/>
            <a:ea typeface="メイリオ" pitchFamily="50" charset="-128"/>
            <a:cs typeface="メイリオ" pitchFamily="50" charset="-128"/>
          </a:endParaRPr>
        </a:p>
      </dsp:txBody>
      <dsp:txXfrm>
        <a:off x="0" y="2438919"/>
        <a:ext cx="5400000" cy="432274"/>
      </dsp:txXfrm>
    </dsp:sp>
    <dsp:sp modelId="{34FCBE30-D27F-46A8-8B99-4786A59AD837}">
      <dsp:nvSpPr>
        <dsp:cNvPr id="0" name=""/>
        <dsp:cNvSpPr/>
      </dsp:nvSpPr>
      <dsp:spPr>
        <a:xfrm>
          <a:off x="0" y="2855183"/>
          <a:ext cx="5400000" cy="368233"/>
        </a:xfrm>
        <a:prstGeom prst="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lvl="0" algn="ctr" defTabSz="889000">
            <a:lnSpc>
              <a:spcPct val="90000"/>
            </a:lnSpc>
            <a:spcBef>
              <a:spcPct val="0"/>
            </a:spcBef>
            <a:spcAft>
              <a:spcPct val="35000"/>
            </a:spcAft>
          </a:pPr>
          <a:r>
            <a:rPr kumimoji="1" lang="ja-JP" altLang="en-US" sz="2000" b="0" kern="1200" dirty="0" smtClean="0">
              <a:latin typeface="メイリオ" pitchFamily="50" charset="-128"/>
              <a:ea typeface="メイリオ" pitchFamily="50" charset="-128"/>
              <a:cs typeface="メイリオ" pitchFamily="50" charset="-128"/>
            </a:rPr>
            <a:t>分散値に基いて各画素値を決定．</a:t>
          </a:r>
          <a:endParaRPr kumimoji="1" lang="ja-JP" altLang="en-US" sz="2000" b="0" kern="1200" dirty="0">
            <a:latin typeface="メイリオ" pitchFamily="50" charset="-128"/>
            <a:ea typeface="メイリオ" pitchFamily="50" charset="-128"/>
            <a:cs typeface="メイリオ" pitchFamily="50" charset="-128"/>
          </a:endParaRPr>
        </a:p>
      </dsp:txBody>
      <dsp:txXfrm>
        <a:off x="0" y="2855183"/>
        <a:ext cx="5400000" cy="368233"/>
      </dsp:txXfrm>
    </dsp:sp>
    <dsp:sp modelId="{ACDB52FF-7CE0-4D56-A391-F02B8927AA2D}">
      <dsp:nvSpPr>
        <dsp:cNvPr id="0" name=""/>
        <dsp:cNvSpPr/>
      </dsp:nvSpPr>
      <dsp:spPr>
        <a:xfrm rot="10800000">
          <a:off x="0" y="1219746"/>
          <a:ext cx="5400000" cy="1231181"/>
        </a:xfrm>
        <a:prstGeom prst="upArrowCallout">
          <a:avLst/>
        </a:prstGeom>
        <a:solidFill>
          <a:schemeClr val="tx1"/>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kumimoji="1" lang="ja-JP" altLang="en-US" sz="2000" b="0" kern="1200" dirty="0" smtClean="0">
              <a:solidFill>
                <a:schemeClr val="bg1"/>
              </a:solidFill>
              <a:latin typeface="メイリオ" pitchFamily="50" charset="-128"/>
              <a:ea typeface="メイリオ" pitchFamily="50" charset="-128"/>
              <a:cs typeface="メイリオ" pitchFamily="50" charset="-128"/>
            </a:rPr>
            <a:t>最大値</a:t>
          </a:r>
          <a:endParaRPr kumimoji="1" lang="ja-JP" altLang="en-US" sz="2000" b="0" kern="1200" dirty="0">
            <a:solidFill>
              <a:schemeClr val="bg1"/>
            </a:solidFill>
            <a:latin typeface="メイリオ" pitchFamily="50" charset="-128"/>
            <a:ea typeface="メイリオ" pitchFamily="50" charset="-128"/>
            <a:cs typeface="メイリオ" pitchFamily="50" charset="-128"/>
          </a:endParaRPr>
        </a:p>
      </dsp:txBody>
      <dsp:txXfrm>
        <a:off x="0" y="1219746"/>
        <a:ext cx="5400000" cy="432144"/>
      </dsp:txXfrm>
    </dsp:sp>
    <dsp:sp modelId="{6BC4E536-5BBB-4411-BC9C-8D8C27585521}">
      <dsp:nvSpPr>
        <dsp:cNvPr id="0" name=""/>
        <dsp:cNvSpPr/>
      </dsp:nvSpPr>
      <dsp:spPr>
        <a:xfrm>
          <a:off x="0" y="1651890"/>
          <a:ext cx="5400000" cy="368123"/>
        </a:xfrm>
        <a:prstGeom prst="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lvl="0" algn="ctr" defTabSz="889000">
            <a:lnSpc>
              <a:spcPct val="90000"/>
            </a:lnSpc>
            <a:spcBef>
              <a:spcPct val="0"/>
            </a:spcBef>
            <a:spcAft>
              <a:spcPct val="35000"/>
            </a:spcAft>
          </a:pPr>
          <a:r>
            <a:rPr kumimoji="1" lang="ja-JP" altLang="en-US" sz="2000" b="0" kern="1200" dirty="0" smtClean="0">
              <a:latin typeface="メイリオ" pitchFamily="50" charset="-128"/>
              <a:ea typeface="メイリオ" pitchFamily="50" charset="-128"/>
              <a:cs typeface="メイリオ" pitchFamily="50" charset="-128"/>
            </a:rPr>
            <a:t>各画素の最大値．</a:t>
          </a:r>
          <a:endParaRPr kumimoji="1" lang="ja-JP" altLang="en-US" sz="2000" b="0" kern="1200" dirty="0">
            <a:latin typeface="メイリオ" pitchFamily="50" charset="-128"/>
            <a:ea typeface="メイリオ" pitchFamily="50" charset="-128"/>
            <a:cs typeface="メイリオ" pitchFamily="50" charset="-128"/>
          </a:endParaRPr>
        </a:p>
      </dsp:txBody>
      <dsp:txXfrm>
        <a:off x="0" y="1651890"/>
        <a:ext cx="5400000" cy="368123"/>
      </dsp:txXfrm>
    </dsp:sp>
    <dsp:sp modelId="{FB49FCC9-57FC-40C0-A5A8-70C88E9BCB76}">
      <dsp:nvSpPr>
        <dsp:cNvPr id="0" name=""/>
        <dsp:cNvSpPr/>
      </dsp:nvSpPr>
      <dsp:spPr>
        <a:xfrm rot="10800000">
          <a:off x="0" y="572"/>
          <a:ext cx="5400000" cy="1231181"/>
        </a:xfrm>
        <a:prstGeom prst="upArrowCallout">
          <a:avLst/>
        </a:prstGeom>
        <a:solidFill>
          <a:schemeClr val="tx1"/>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kumimoji="1" lang="ja-JP" altLang="en-US" sz="2000" b="0" kern="1200" dirty="0" smtClean="0">
              <a:solidFill>
                <a:schemeClr val="bg1"/>
              </a:solidFill>
              <a:latin typeface="メイリオ" pitchFamily="50" charset="-128"/>
              <a:ea typeface="メイリオ" pitchFamily="50" charset="-128"/>
              <a:cs typeface="メイリオ" pitchFamily="50" charset="-128"/>
            </a:rPr>
            <a:t>平均値</a:t>
          </a:r>
          <a:endParaRPr kumimoji="1" lang="ja-JP" altLang="en-US" sz="2000" b="0" kern="1200" dirty="0">
            <a:solidFill>
              <a:schemeClr val="bg1"/>
            </a:solidFill>
            <a:latin typeface="メイリオ" pitchFamily="50" charset="-128"/>
            <a:ea typeface="メイリオ" pitchFamily="50" charset="-128"/>
            <a:cs typeface="メイリオ" pitchFamily="50" charset="-128"/>
          </a:endParaRPr>
        </a:p>
      </dsp:txBody>
      <dsp:txXfrm>
        <a:off x="0" y="572"/>
        <a:ext cx="5400000" cy="432144"/>
      </dsp:txXfrm>
    </dsp:sp>
    <dsp:sp modelId="{AE12D831-4D90-480E-AA59-D0ACBB702B17}">
      <dsp:nvSpPr>
        <dsp:cNvPr id="0" name=""/>
        <dsp:cNvSpPr/>
      </dsp:nvSpPr>
      <dsp:spPr>
        <a:xfrm>
          <a:off x="0" y="432717"/>
          <a:ext cx="5400000" cy="368123"/>
        </a:xfrm>
        <a:prstGeom prst="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lvl="0" algn="ctr" defTabSz="889000">
            <a:lnSpc>
              <a:spcPct val="90000"/>
            </a:lnSpc>
            <a:spcBef>
              <a:spcPct val="0"/>
            </a:spcBef>
            <a:spcAft>
              <a:spcPct val="35000"/>
            </a:spcAft>
          </a:pPr>
          <a:r>
            <a:rPr kumimoji="1" lang="ja-JP" altLang="en-US" sz="2000" b="0" kern="1200" dirty="0" smtClean="0">
              <a:latin typeface="メイリオ" pitchFamily="50" charset="-128"/>
              <a:ea typeface="メイリオ" pitchFamily="50" charset="-128"/>
              <a:cs typeface="メイリオ" pitchFamily="50" charset="-128"/>
            </a:rPr>
            <a:t>各画素の平均値．</a:t>
          </a:r>
          <a:endParaRPr kumimoji="1" lang="ja-JP" altLang="en-US" sz="2000" b="0" kern="1200" dirty="0">
            <a:latin typeface="メイリオ" pitchFamily="50" charset="-128"/>
            <a:ea typeface="メイリオ" pitchFamily="50" charset="-128"/>
            <a:cs typeface="メイリオ" pitchFamily="50" charset="-128"/>
          </a:endParaRPr>
        </a:p>
      </dsp:txBody>
      <dsp:txXfrm>
        <a:off x="0" y="432717"/>
        <a:ext cx="5400000" cy="368123"/>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4"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83A113-5A6D-4111-84BD-09244EFC2889}" type="datetimeFigureOut">
              <a:rPr kumimoji="1" lang="ja-JP" altLang="en-US" smtClean="0"/>
              <a:pPr/>
              <a:t>2016/2/18</a:t>
            </a:fld>
            <a:endParaRPr kumimoji="1" lang="ja-JP" altLang="en-US"/>
          </a:p>
        </p:txBody>
      </p:sp>
      <p:sp>
        <p:nvSpPr>
          <p:cNvPr id="4" name="フッター プレースホル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FF544E6-2E57-4B60-A739-DB8217625C80}" type="slidenum">
              <a:rPr kumimoji="1" lang="ja-JP" altLang="en-US" smtClean="0"/>
              <a:pPr/>
              <a:t>&lt;#&gt;</a:t>
            </a:fld>
            <a:endParaRPr kumimoji="1" lang="ja-JP"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9ED66D-F282-4868-B709-3C16293E559E}" type="datetimeFigureOut">
              <a:rPr kumimoji="1" lang="ja-JP" altLang="en-US" smtClean="0"/>
              <a:pPr/>
              <a:t>2016/2/18</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723D38-1B5B-40F5-B81C-461AD32652D6}" type="slidenum">
              <a:rPr kumimoji="1" lang="ja-JP" altLang="en-US" smtClean="0"/>
              <a:pPr/>
              <a:t>&lt;#&gt;</a:t>
            </a:fld>
            <a:endParaRPr kumimoji="1" lang="ja-JP"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latin typeface="メイリオ" pitchFamily="50" charset="-128"/>
                <a:ea typeface="メイリオ" pitchFamily="50" charset="-128"/>
                <a:cs typeface="メイリオ" pitchFamily="50" charset="-128"/>
              </a:rPr>
              <a:t>ステレオマッチングによる深度情報を用いる背景差分法に基づく映像オブジェクトの抽出と題しまして，共創情報学研究室の池田から発表させていただきます．</a:t>
            </a:r>
            <a:endParaRPr kumimoji="1" lang="ja-JP" altLang="en-US" dirty="0">
              <a:latin typeface="メイリオ" pitchFamily="50" charset="-128"/>
              <a:ea typeface="メイリオ" pitchFamily="50" charset="-128"/>
              <a:cs typeface="メイリオ" pitchFamily="50" charset="-128"/>
            </a:endParaRPr>
          </a:p>
        </p:txBody>
      </p:sp>
      <p:sp>
        <p:nvSpPr>
          <p:cNvPr id="4" name="スライド番号プレースホルダ 3"/>
          <p:cNvSpPr>
            <a:spLocks noGrp="1"/>
          </p:cNvSpPr>
          <p:nvPr>
            <p:ph type="sldNum" sz="quarter" idx="10"/>
          </p:nvPr>
        </p:nvSpPr>
        <p:spPr/>
        <p:txBody>
          <a:bodyPr/>
          <a:lstStyle/>
          <a:p>
            <a:fld id="{5F723D38-1B5B-40F5-B81C-461AD32652D6}" type="slidenum">
              <a:rPr kumimoji="1" lang="ja-JP" altLang="en-US" smtClean="0"/>
              <a:pPr/>
              <a:t>1</a:t>
            </a:fld>
            <a:endParaRPr kumimoji="1" lang="ja-JP"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457200" indent="-457200">
              <a:buFont typeface="+mj-lt"/>
              <a:buNone/>
            </a:pPr>
            <a:r>
              <a:rPr lang="ja-JP" altLang="en-US" sz="1200" dirty="0" smtClean="0">
                <a:solidFill>
                  <a:schemeClr val="tx1"/>
                </a:solidFill>
                <a:latin typeface="メイリオ" pitchFamily="50" charset="-128"/>
                <a:ea typeface="メイリオ" pitchFamily="50" charset="-128"/>
                <a:cs typeface="メイリオ" pitchFamily="50" charset="-128"/>
              </a:rPr>
              <a:t>評価実験の流れを説明します．</a:t>
            </a:r>
            <a:endParaRPr lang="en-US" altLang="ja-JP" sz="1200" dirty="0" smtClean="0">
              <a:solidFill>
                <a:schemeClr val="tx1"/>
              </a:solidFill>
              <a:latin typeface="メイリオ" pitchFamily="50" charset="-128"/>
              <a:ea typeface="メイリオ" pitchFamily="50" charset="-128"/>
              <a:cs typeface="メイリオ" pitchFamily="50" charset="-128"/>
            </a:endParaRPr>
          </a:p>
          <a:p>
            <a:pPr marL="457200" indent="-457200">
              <a:buFont typeface="+mj-lt"/>
              <a:buNone/>
            </a:pPr>
            <a:endParaRPr lang="en-US" altLang="ja-JP" sz="1200" dirty="0" smtClean="0">
              <a:solidFill>
                <a:schemeClr val="tx1"/>
              </a:solidFill>
              <a:latin typeface="メイリオ" pitchFamily="50" charset="-128"/>
              <a:ea typeface="メイリオ" pitchFamily="50" charset="-128"/>
              <a:cs typeface="メイリオ" pitchFamily="50" charset="-128"/>
            </a:endParaRPr>
          </a:p>
          <a:p>
            <a:pPr marL="457200" indent="-457200">
              <a:buFont typeface="+mj-lt"/>
              <a:buAutoNum type="arabicPeriod"/>
            </a:pPr>
            <a:r>
              <a:rPr lang="ja-JP" altLang="en-US" sz="1200" dirty="0" smtClean="0">
                <a:solidFill>
                  <a:schemeClr val="tx1"/>
                </a:solidFill>
                <a:latin typeface="メイリオ" pitchFamily="50" charset="-128"/>
                <a:ea typeface="メイリオ" pitchFamily="50" charset="-128"/>
                <a:cs typeface="メイリオ" pitchFamily="50" charset="-128"/>
              </a:rPr>
              <a:t>ステレオカメラで画像を撮影して保存する．</a:t>
            </a:r>
          </a:p>
          <a:p>
            <a:pPr marL="457200" indent="-457200">
              <a:buFont typeface="+mj-lt"/>
              <a:buAutoNum type="arabicPeriod"/>
            </a:pPr>
            <a:r>
              <a:rPr lang="ja-JP" altLang="en-US" sz="1200" dirty="0" smtClean="0">
                <a:solidFill>
                  <a:schemeClr val="tx1"/>
                </a:solidFill>
                <a:latin typeface="メイリオ" pitchFamily="50" charset="-128"/>
                <a:ea typeface="メイリオ" pitchFamily="50" charset="-128"/>
                <a:cs typeface="メイリオ" pitchFamily="50" charset="-128"/>
              </a:rPr>
              <a:t>保存した左画像を用いてオブジェクトのみを抽出した正解画像を作成する．</a:t>
            </a:r>
          </a:p>
          <a:p>
            <a:pPr marL="457200" indent="-457200">
              <a:buFont typeface="+mj-lt"/>
              <a:buAutoNum type="arabicPeriod"/>
            </a:pPr>
            <a:r>
              <a:rPr lang="ja-JP" altLang="en-US" sz="1200" dirty="0" smtClean="0">
                <a:solidFill>
                  <a:schemeClr val="tx1"/>
                </a:solidFill>
                <a:latin typeface="メイリオ" pitchFamily="50" charset="-128"/>
                <a:ea typeface="メイリオ" pitchFamily="50" charset="-128"/>
                <a:cs typeface="メイリオ" pitchFamily="50" charset="-128"/>
              </a:rPr>
              <a:t>保存したステレオ画像対を用いてステレオマッチングを</a:t>
            </a:r>
            <a:r>
              <a:rPr lang="ja-JP" altLang="en-US" sz="1200" dirty="0" smtClean="0">
                <a:solidFill>
                  <a:schemeClr val="tx1"/>
                </a:solidFill>
                <a:latin typeface="メイリオ" pitchFamily="50" charset="-128"/>
                <a:ea typeface="メイリオ" pitchFamily="50" charset="-128"/>
                <a:cs typeface="メイリオ" pitchFamily="50" charset="-128"/>
              </a:rPr>
              <a:t>行い，視差マップを出力．</a:t>
            </a:r>
            <a:endParaRPr lang="ja-JP" altLang="en-US" sz="1200" dirty="0" smtClean="0">
              <a:solidFill>
                <a:schemeClr val="tx1"/>
              </a:solidFill>
              <a:latin typeface="メイリオ" pitchFamily="50" charset="-128"/>
              <a:ea typeface="メイリオ" pitchFamily="50" charset="-128"/>
              <a:cs typeface="メイリオ" pitchFamily="50" charset="-128"/>
            </a:endParaRPr>
          </a:p>
          <a:p>
            <a:pPr marL="457200" indent="-457200">
              <a:buFont typeface="+mj-lt"/>
              <a:buAutoNum type="arabicPeriod"/>
            </a:pPr>
            <a:r>
              <a:rPr lang="ja-JP" altLang="en-US" sz="1200" dirty="0" smtClean="0">
                <a:solidFill>
                  <a:schemeClr val="tx1"/>
                </a:solidFill>
                <a:latin typeface="メイリオ" pitchFamily="50" charset="-128"/>
                <a:ea typeface="メイリオ" pitchFamily="50" charset="-128"/>
                <a:cs typeface="メイリオ" pitchFamily="50" charset="-128"/>
              </a:rPr>
              <a:t>評価対象となる手法を用いてマスク処理を行い，結果画像を出力する．</a:t>
            </a:r>
          </a:p>
          <a:p>
            <a:pPr marL="457200" indent="-457200">
              <a:buFont typeface="+mj-lt"/>
              <a:buAutoNum type="arabicPeriod"/>
            </a:pPr>
            <a:r>
              <a:rPr lang="ja-JP" altLang="en-US" sz="1200" dirty="0" smtClean="0">
                <a:solidFill>
                  <a:schemeClr val="tx1"/>
                </a:solidFill>
                <a:latin typeface="メイリオ" pitchFamily="50" charset="-128"/>
                <a:ea typeface="メイリオ" pitchFamily="50" charset="-128"/>
                <a:cs typeface="メイリオ" pitchFamily="50" charset="-128"/>
              </a:rPr>
              <a:t>正解画像と結果画像を比較する．</a:t>
            </a:r>
            <a:endParaRPr lang="en-US" altLang="ja-JP" sz="1200" dirty="0" smtClean="0">
              <a:solidFill>
                <a:schemeClr val="tx1"/>
              </a:solidFill>
              <a:latin typeface="メイリオ" pitchFamily="50" charset="-128"/>
              <a:ea typeface="メイリオ" pitchFamily="50" charset="-128"/>
              <a:cs typeface="メイリオ" pitchFamily="50" charset="-128"/>
            </a:endParaRPr>
          </a:p>
          <a:p>
            <a:pPr marL="457200" indent="-457200">
              <a:buFont typeface="+mj-lt"/>
              <a:buNone/>
            </a:pPr>
            <a:endParaRPr lang="en-US" altLang="ja-JP" sz="1200" dirty="0" smtClean="0">
              <a:solidFill>
                <a:schemeClr val="tx1"/>
              </a:solidFill>
              <a:latin typeface="メイリオ" pitchFamily="50" charset="-128"/>
              <a:ea typeface="メイリオ" pitchFamily="50" charset="-128"/>
              <a:cs typeface="メイリオ" pitchFamily="50" charset="-128"/>
            </a:endParaRPr>
          </a:p>
          <a:p>
            <a:pPr marL="457200" indent="-457200">
              <a:buFont typeface="+mj-lt"/>
              <a:buNone/>
            </a:pPr>
            <a:r>
              <a:rPr lang="ja-JP" altLang="en-US" sz="1200" dirty="0" smtClean="0">
                <a:solidFill>
                  <a:schemeClr val="tx1"/>
                </a:solidFill>
                <a:latin typeface="メイリオ" pitchFamily="50" charset="-128"/>
                <a:ea typeface="メイリオ" pitchFamily="50" charset="-128"/>
                <a:cs typeface="メイリオ" pitchFamily="50" charset="-128"/>
              </a:rPr>
              <a:t>主な評価指標として，</a:t>
            </a:r>
            <a:r>
              <a:rPr lang="en-US" altLang="ja-JP" sz="1200" dirty="0" smtClean="0">
                <a:solidFill>
                  <a:schemeClr val="tx1"/>
                </a:solidFill>
                <a:latin typeface="メイリオ" pitchFamily="50" charset="-128"/>
                <a:ea typeface="メイリオ" pitchFamily="50" charset="-128"/>
                <a:cs typeface="メイリオ" pitchFamily="50" charset="-128"/>
              </a:rPr>
              <a:t>Precision</a:t>
            </a:r>
            <a:r>
              <a:rPr lang="ja-JP" altLang="en-US" sz="1200" dirty="0" err="1" smtClean="0">
                <a:solidFill>
                  <a:schemeClr val="tx1"/>
                </a:solidFill>
                <a:latin typeface="メイリオ" pitchFamily="50" charset="-128"/>
                <a:ea typeface="メイリオ" pitchFamily="50" charset="-128"/>
                <a:cs typeface="メイリオ" pitchFamily="50" charset="-128"/>
              </a:rPr>
              <a:t>，</a:t>
            </a:r>
            <a:r>
              <a:rPr lang="en-US" altLang="ja-JP" sz="1200" dirty="0" smtClean="0">
                <a:solidFill>
                  <a:schemeClr val="tx1"/>
                </a:solidFill>
                <a:latin typeface="メイリオ" pitchFamily="50" charset="-128"/>
                <a:ea typeface="メイリオ" pitchFamily="50" charset="-128"/>
                <a:cs typeface="メイリオ" pitchFamily="50" charset="-128"/>
              </a:rPr>
              <a:t>Recall</a:t>
            </a:r>
            <a:r>
              <a:rPr lang="ja-JP" altLang="en-US" sz="1200" dirty="0" err="1" smtClean="0">
                <a:solidFill>
                  <a:schemeClr val="tx1"/>
                </a:solidFill>
                <a:latin typeface="メイリオ" pitchFamily="50" charset="-128"/>
                <a:ea typeface="メイリオ" pitchFamily="50" charset="-128"/>
                <a:cs typeface="メイリオ" pitchFamily="50" charset="-128"/>
              </a:rPr>
              <a:t>，</a:t>
            </a:r>
            <a:r>
              <a:rPr lang="en-US" altLang="ja-JP" sz="1200" dirty="0" smtClean="0">
                <a:solidFill>
                  <a:schemeClr val="tx1"/>
                </a:solidFill>
                <a:latin typeface="メイリオ" pitchFamily="50" charset="-128"/>
                <a:ea typeface="メイリオ" pitchFamily="50" charset="-128"/>
                <a:cs typeface="メイリオ" pitchFamily="50" charset="-128"/>
              </a:rPr>
              <a:t>F-measure</a:t>
            </a:r>
            <a:r>
              <a:rPr lang="ja-JP" altLang="en-US" sz="1200" dirty="0" smtClean="0">
                <a:solidFill>
                  <a:schemeClr val="tx1"/>
                </a:solidFill>
                <a:latin typeface="メイリオ" pitchFamily="50" charset="-128"/>
                <a:ea typeface="メイリオ" pitchFamily="50" charset="-128"/>
                <a:cs typeface="メイリオ" pitchFamily="50" charset="-128"/>
              </a:rPr>
              <a:t>を利用しました</a:t>
            </a:r>
            <a:r>
              <a:rPr lang="ja-JP" altLang="en-US" sz="1200" dirty="0" smtClean="0">
                <a:solidFill>
                  <a:schemeClr val="tx1"/>
                </a:solidFill>
                <a:latin typeface="メイリオ" pitchFamily="50" charset="-128"/>
                <a:ea typeface="メイリオ" pitchFamily="50" charset="-128"/>
                <a:cs typeface="メイリオ" pitchFamily="50" charset="-128"/>
              </a:rPr>
              <a:t>．</a:t>
            </a:r>
            <a:endParaRPr lang="en-US" altLang="ja-JP" sz="1200" dirty="0" smtClean="0">
              <a:solidFill>
                <a:schemeClr val="tx1"/>
              </a:solidFill>
              <a:latin typeface="メイリオ" pitchFamily="50" charset="-128"/>
              <a:ea typeface="メイリオ" pitchFamily="50" charset="-128"/>
              <a:cs typeface="メイリオ" pitchFamily="50" charset="-128"/>
            </a:endParaRPr>
          </a:p>
          <a:p>
            <a:pPr marL="457200" indent="-457200">
              <a:buFont typeface="+mj-lt"/>
              <a:buNone/>
            </a:pPr>
            <a:endParaRPr lang="en-US" altLang="ja-JP" sz="1200" dirty="0" smtClean="0">
              <a:solidFill>
                <a:schemeClr val="tx1"/>
              </a:solidFill>
              <a:latin typeface="メイリオ" pitchFamily="50" charset="-128"/>
              <a:ea typeface="メイリオ" pitchFamily="50" charset="-128"/>
              <a:cs typeface="メイリオ" pitchFamily="50" charset="-128"/>
            </a:endParaRPr>
          </a:p>
          <a:p>
            <a:pPr marL="457200" indent="-457200">
              <a:buFont typeface="+mj-lt"/>
              <a:buNone/>
            </a:pPr>
            <a:r>
              <a:rPr lang="ja-JP" altLang="en-US" sz="1200" dirty="0" smtClean="0">
                <a:solidFill>
                  <a:schemeClr val="tx1"/>
                </a:solidFill>
                <a:latin typeface="メイリオ" pitchFamily="50" charset="-128"/>
                <a:ea typeface="メイリオ" pitchFamily="50" charset="-128"/>
                <a:cs typeface="メイリオ" pitchFamily="50" charset="-128"/>
              </a:rPr>
              <a:t>以上で示した流れを，各基線長に対して</a:t>
            </a:r>
            <a:r>
              <a:rPr lang="en-US" altLang="ja-JP" sz="1200" dirty="0" smtClean="0">
                <a:solidFill>
                  <a:schemeClr val="tx1"/>
                </a:solidFill>
                <a:latin typeface="メイリオ" pitchFamily="50" charset="-128"/>
                <a:ea typeface="メイリオ" pitchFamily="50" charset="-128"/>
                <a:cs typeface="メイリオ" pitchFamily="50" charset="-128"/>
              </a:rPr>
              <a:t>10</a:t>
            </a:r>
            <a:r>
              <a:rPr lang="ja-JP" altLang="en-US" sz="1200" dirty="0" smtClean="0">
                <a:solidFill>
                  <a:schemeClr val="tx1"/>
                </a:solidFill>
                <a:latin typeface="メイリオ" pitchFamily="50" charset="-128"/>
                <a:ea typeface="メイリオ" pitchFamily="50" charset="-128"/>
                <a:cs typeface="メイリオ" pitchFamily="50" charset="-128"/>
              </a:rPr>
              <a:t>枚のテスト画像用意し，固定の閾値を用いる手法と提案手法</a:t>
            </a:r>
            <a:r>
              <a:rPr lang="en-US" altLang="ja-JP" sz="1200" dirty="0" smtClean="0">
                <a:solidFill>
                  <a:schemeClr val="tx1"/>
                </a:solidFill>
                <a:latin typeface="メイリオ" pitchFamily="50" charset="-128"/>
                <a:ea typeface="メイリオ" pitchFamily="50" charset="-128"/>
                <a:cs typeface="メイリオ" pitchFamily="50" charset="-128"/>
              </a:rPr>
              <a:t>3</a:t>
            </a:r>
            <a:r>
              <a:rPr lang="ja-JP" altLang="en-US" sz="1200" dirty="0" smtClean="0">
                <a:solidFill>
                  <a:schemeClr val="tx1"/>
                </a:solidFill>
                <a:latin typeface="メイリオ" pitchFamily="50" charset="-128"/>
                <a:ea typeface="メイリオ" pitchFamily="50" charset="-128"/>
                <a:cs typeface="メイリオ" pitchFamily="50" charset="-128"/>
              </a:rPr>
              <a:t>種類の</a:t>
            </a:r>
            <a:r>
              <a:rPr lang="en-US" altLang="ja-JP" sz="1200" dirty="0" smtClean="0">
                <a:solidFill>
                  <a:schemeClr val="tx1"/>
                </a:solidFill>
                <a:latin typeface="メイリオ" pitchFamily="50" charset="-128"/>
                <a:ea typeface="メイリオ" pitchFamily="50" charset="-128"/>
                <a:cs typeface="メイリオ" pitchFamily="50" charset="-128"/>
              </a:rPr>
              <a:t>4</a:t>
            </a:r>
            <a:r>
              <a:rPr lang="ja-JP" altLang="en-US" sz="1200" dirty="0" smtClean="0">
                <a:solidFill>
                  <a:schemeClr val="tx1"/>
                </a:solidFill>
                <a:latin typeface="メイリオ" pitchFamily="50" charset="-128"/>
                <a:ea typeface="メイリオ" pitchFamily="50" charset="-128"/>
                <a:cs typeface="メイリオ" pitchFamily="50" charset="-128"/>
              </a:rPr>
              <a:t>手法で実験しました．</a:t>
            </a:r>
            <a:endParaRPr lang="en-US" altLang="ja-JP" sz="1200" dirty="0" smtClean="0">
              <a:solidFill>
                <a:schemeClr val="tx1"/>
              </a:solidFill>
              <a:latin typeface="メイリオ" pitchFamily="50" charset="-128"/>
              <a:ea typeface="メイリオ" pitchFamily="50" charset="-128"/>
              <a:cs typeface="メイリオ" pitchFamily="50" charset="-128"/>
            </a:endParaRPr>
          </a:p>
          <a:p>
            <a:pPr marL="457200" indent="-457200">
              <a:buFont typeface="+mj-lt"/>
              <a:buNone/>
            </a:pPr>
            <a:r>
              <a:rPr lang="ja-JP" altLang="en-US" sz="1200" dirty="0" smtClean="0">
                <a:solidFill>
                  <a:schemeClr val="tx1"/>
                </a:solidFill>
                <a:latin typeface="メイリオ" pitchFamily="50" charset="-128"/>
                <a:ea typeface="メイリオ" pitchFamily="50" charset="-128"/>
                <a:cs typeface="メイリオ" pitchFamily="50" charset="-128"/>
              </a:rPr>
              <a:t>テスト画像</a:t>
            </a:r>
            <a:r>
              <a:rPr lang="en-US" altLang="ja-JP" sz="1200" dirty="0" smtClean="0">
                <a:solidFill>
                  <a:schemeClr val="tx1"/>
                </a:solidFill>
                <a:latin typeface="メイリオ" pitchFamily="50" charset="-128"/>
                <a:ea typeface="メイリオ" pitchFamily="50" charset="-128"/>
                <a:cs typeface="メイリオ" pitchFamily="50" charset="-128"/>
              </a:rPr>
              <a:t>10</a:t>
            </a:r>
            <a:r>
              <a:rPr lang="ja-JP" altLang="en-US" sz="1200" dirty="0" smtClean="0">
                <a:solidFill>
                  <a:schemeClr val="tx1"/>
                </a:solidFill>
                <a:latin typeface="メイリオ" pitchFamily="50" charset="-128"/>
                <a:ea typeface="メイリオ" pitchFamily="50" charset="-128"/>
                <a:cs typeface="メイリオ" pitchFamily="50" charset="-128"/>
              </a:rPr>
              <a:t>枚での結果の平均と標準偏差を以て評価します．</a:t>
            </a:r>
            <a:endParaRPr lang="en-US" altLang="ja-JP" sz="1200" dirty="0" smtClean="0">
              <a:solidFill>
                <a:schemeClr val="tx1"/>
              </a:solidFill>
              <a:latin typeface="メイリオ" pitchFamily="50" charset="-128"/>
              <a:ea typeface="メイリオ" pitchFamily="50" charset="-128"/>
              <a:cs typeface="メイリオ" pitchFamily="50" charset="-128"/>
            </a:endParaRPr>
          </a:p>
        </p:txBody>
      </p:sp>
      <p:sp>
        <p:nvSpPr>
          <p:cNvPr id="4" name="スライド番号プレースホルダ 3"/>
          <p:cNvSpPr>
            <a:spLocks noGrp="1"/>
          </p:cNvSpPr>
          <p:nvPr>
            <p:ph type="sldNum" sz="quarter" idx="10"/>
          </p:nvPr>
        </p:nvSpPr>
        <p:spPr/>
        <p:txBody>
          <a:bodyPr/>
          <a:lstStyle/>
          <a:p>
            <a:fld id="{5F723D38-1B5B-40F5-B81C-461AD32652D6}" type="slidenum">
              <a:rPr kumimoji="1" lang="ja-JP" altLang="en-US" smtClean="0"/>
              <a:pPr/>
              <a:t>10</a:t>
            </a:fld>
            <a:endParaRPr kumimoji="1" lang="ja-JP"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作成された背景の視差マップの一例を示します．</a:t>
            </a:r>
            <a:endParaRPr kumimoji="1" lang="ja-JP" altLang="en-US" dirty="0"/>
          </a:p>
        </p:txBody>
      </p:sp>
      <p:sp>
        <p:nvSpPr>
          <p:cNvPr id="4" name="スライド番号プレースホルダ 3"/>
          <p:cNvSpPr>
            <a:spLocks noGrp="1"/>
          </p:cNvSpPr>
          <p:nvPr>
            <p:ph type="sldNum" sz="quarter" idx="10"/>
          </p:nvPr>
        </p:nvSpPr>
        <p:spPr/>
        <p:txBody>
          <a:bodyPr/>
          <a:lstStyle/>
          <a:p>
            <a:fld id="{5F723D38-1B5B-40F5-B81C-461AD32652D6}" type="slidenum">
              <a:rPr kumimoji="1" lang="ja-JP" altLang="en-US" smtClean="0"/>
              <a:pPr/>
              <a:t>11</a:t>
            </a:fld>
            <a:endParaRPr kumimoji="1" lang="ja-JP"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続いて抽出結果の一例を示します．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主な特徴をピンクの円で囲みました．</a:t>
            </a:r>
          </a:p>
          <a:p>
            <a:endParaRPr kumimoji="1" lang="en-US" altLang="ja-JP" dirty="0" smtClean="0"/>
          </a:p>
          <a:p>
            <a:r>
              <a:rPr kumimoji="1" lang="ja-JP" altLang="en-US" dirty="0" smtClean="0"/>
              <a:t>固定閾値法では</a:t>
            </a:r>
            <a:r>
              <a:rPr kumimoji="1" lang="en-US" altLang="ja-JP" dirty="0" smtClean="0"/>
              <a:t>t-Room</a:t>
            </a:r>
            <a:r>
              <a:rPr kumimoji="1" lang="ja-JP" altLang="en-US" dirty="0" smtClean="0"/>
              <a:t>内のカメラを誤抽出したり，右足が抽出できていなかったりします．</a:t>
            </a:r>
            <a:endParaRPr kumimoji="1" lang="en-US" altLang="ja-JP" dirty="0" smtClean="0"/>
          </a:p>
          <a:p>
            <a:r>
              <a:rPr kumimoji="1" lang="ja-JP" altLang="en-US" dirty="0" smtClean="0"/>
              <a:t>提案手法の平均値を用いるものでは，背景部分での誤抽出が目立ちます．</a:t>
            </a:r>
            <a:endParaRPr kumimoji="1" lang="en-US" altLang="ja-JP" dirty="0" smtClean="0"/>
          </a:p>
          <a:p>
            <a:r>
              <a:rPr kumimoji="1" lang="ja-JP" altLang="en-US" dirty="0" smtClean="0"/>
              <a:t>提案手法の最大値を用いるものと分散を考慮したものでは，背景部分での誤抽出もあまり見られなく，右足の抽出不足も軽減されていることが分かります．</a:t>
            </a:r>
            <a:endParaRPr kumimoji="1" lang="ja-JP" altLang="en-US" dirty="0"/>
          </a:p>
        </p:txBody>
      </p:sp>
      <p:sp>
        <p:nvSpPr>
          <p:cNvPr id="4" name="スライド番号プレースホルダ 3"/>
          <p:cNvSpPr>
            <a:spLocks noGrp="1"/>
          </p:cNvSpPr>
          <p:nvPr>
            <p:ph type="sldNum" sz="quarter" idx="10"/>
          </p:nvPr>
        </p:nvSpPr>
        <p:spPr/>
        <p:txBody>
          <a:bodyPr/>
          <a:lstStyle/>
          <a:p>
            <a:fld id="{5F723D38-1B5B-40F5-B81C-461AD32652D6}" type="slidenum">
              <a:rPr kumimoji="1" lang="ja-JP" altLang="en-US" smtClean="0"/>
              <a:pPr/>
              <a:t>12</a:t>
            </a:fld>
            <a:endParaRPr kumimoji="1" lang="ja-JP"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1" lang="ja-JP" altLang="en-US" dirty="0" smtClean="0"/>
              <a:t>続いて</a:t>
            </a:r>
            <a:r>
              <a:rPr kumimoji="1" lang="en-US" altLang="ja-JP" dirty="0" smtClean="0"/>
              <a:t>F-measure</a:t>
            </a:r>
            <a:r>
              <a:rPr kumimoji="1" lang="ja-JP" altLang="en-US" dirty="0" smtClean="0"/>
              <a:t>のみを抜粋した抽出結果を示します．</a:t>
            </a:r>
          </a:p>
        </p:txBody>
      </p:sp>
      <p:sp>
        <p:nvSpPr>
          <p:cNvPr id="4" name="スライド番号プレースホルダ 3"/>
          <p:cNvSpPr>
            <a:spLocks noGrp="1"/>
          </p:cNvSpPr>
          <p:nvPr>
            <p:ph type="sldNum" sz="quarter" idx="10"/>
          </p:nvPr>
        </p:nvSpPr>
        <p:spPr/>
        <p:txBody>
          <a:bodyPr/>
          <a:lstStyle/>
          <a:p>
            <a:fld id="{5F723D38-1B5B-40F5-B81C-461AD32652D6}" type="slidenum">
              <a:rPr kumimoji="1" lang="ja-JP" altLang="en-US" smtClean="0"/>
              <a:pPr/>
              <a:t>13</a:t>
            </a:fld>
            <a:endParaRPr kumimoji="1" lang="ja-JP"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en-US" altLang="ja-JP" sz="1200" dirty="0" smtClean="0">
                <a:latin typeface="メイリオ" pitchFamily="50" charset="-128"/>
                <a:ea typeface="メイリオ" pitchFamily="50" charset="-128"/>
                <a:cs typeface="メイリオ" pitchFamily="50" charset="-128"/>
              </a:rPr>
              <a:t>R1-L2</a:t>
            </a:r>
            <a:r>
              <a:rPr lang="ja-JP" altLang="en-US" sz="1200" dirty="0" smtClean="0">
                <a:latin typeface="メイリオ" pitchFamily="50" charset="-128"/>
                <a:ea typeface="メイリオ" pitchFamily="50" charset="-128"/>
                <a:cs typeface="メイリオ" pitchFamily="50" charset="-128"/>
              </a:rPr>
              <a:t>と</a:t>
            </a:r>
            <a:r>
              <a:rPr lang="en-US" altLang="ja-JP" sz="1200" dirty="0" smtClean="0">
                <a:latin typeface="メイリオ" pitchFamily="50" charset="-128"/>
                <a:ea typeface="メイリオ" pitchFamily="50" charset="-128"/>
                <a:cs typeface="メイリオ" pitchFamily="50" charset="-128"/>
              </a:rPr>
              <a:t>R1-L3</a:t>
            </a:r>
            <a:r>
              <a:rPr lang="ja-JP" altLang="en-US" sz="1200" dirty="0" smtClean="0">
                <a:latin typeface="メイリオ" pitchFamily="50" charset="-128"/>
                <a:ea typeface="メイリオ" pitchFamily="50" charset="-128"/>
                <a:cs typeface="メイリオ" pitchFamily="50" charset="-128"/>
              </a:rPr>
              <a:t>のステレオマッチングにおいては，提案手法を用いると，</a:t>
            </a:r>
            <a:r>
              <a:rPr lang="en-US" altLang="ja-JP" sz="1200" dirty="0" smtClean="0">
                <a:latin typeface="メイリオ" pitchFamily="50" charset="-128"/>
                <a:ea typeface="メイリオ" pitchFamily="50" charset="-128"/>
                <a:cs typeface="メイリオ" pitchFamily="50" charset="-128"/>
              </a:rPr>
              <a:t>F-measure</a:t>
            </a:r>
            <a:r>
              <a:rPr lang="ja-JP" altLang="en-US" sz="1200" dirty="0" smtClean="0">
                <a:latin typeface="メイリオ" pitchFamily="50" charset="-128"/>
                <a:ea typeface="メイリオ" pitchFamily="50" charset="-128"/>
                <a:cs typeface="メイリオ" pitchFamily="50" charset="-128"/>
              </a:rPr>
              <a:t>の値が改善された．</a:t>
            </a:r>
          </a:p>
          <a:p>
            <a:r>
              <a:rPr lang="ja-JP" altLang="en-US" sz="1200" dirty="0" smtClean="0">
                <a:latin typeface="メイリオ" pitchFamily="50" charset="-128"/>
                <a:ea typeface="メイリオ" pitchFamily="50" charset="-128"/>
                <a:cs typeface="メイリオ" pitchFamily="50" charset="-128"/>
              </a:rPr>
              <a:t>視差マップから固定閾値を用いてマスクを作成する際には，適切な閾値を探索しなければならないという問題が存在したが，提案手法ではそのような問題が存在しない．</a:t>
            </a:r>
            <a:endParaRPr lang="en-US" altLang="ja-JP" sz="1200" dirty="0" smtClean="0">
              <a:latin typeface="メイリオ" pitchFamily="50" charset="-128"/>
              <a:ea typeface="メイリオ" pitchFamily="50" charset="-128"/>
              <a:cs typeface="メイリオ" pitchFamily="50" charset="-128"/>
            </a:endParaRPr>
          </a:p>
          <a:p>
            <a:r>
              <a:rPr lang="ja-JP" altLang="en-US" sz="1200" dirty="0" smtClean="0">
                <a:latin typeface="メイリオ" pitchFamily="50" charset="-128"/>
                <a:ea typeface="メイリオ" pitchFamily="50" charset="-128"/>
                <a:cs typeface="メイリオ" pitchFamily="50" charset="-128"/>
              </a:rPr>
              <a:t>そのため，ステレオカメラの基線長を変更しても同じシステムを流用できるため，</a:t>
            </a:r>
            <a:r>
              <a:rPr lang="en-US" altLang="ja-JP" sz="1200" dirty="0" smtClean="0">
                <a:latin typeface="メイリオ" pitchFamily="50" charset="-128"/>
                <a:ea typeface="メイリオ" pitchFamily="50" charset="-128"/>
                <a:cs typeface="メイリオ" pitchFamily="50" charset="-128"/>
              </a:rPr>
              <a:t>F-measure</a:t>
            </a:r>
            <a:r>
              <a:rPr lang="ja-JP" altLang="en-US" sz="1200" dirty="0" smtClean="0">
                <a:latin typeface="メイリオ" pitchFamily="50" charset="-128"/>
                <a:ea typeface="メイリオ" pitchFamily="50" charset="-128"/>
                <a:cs typeface="メイリオ" pitchFamily="50" charset="-128"/>
              </a:rPr>
              <a:t>の数値上は劇的な改善は見られなかったものの，有用性があると考えられる．</a:t>
            </a:r>
          </a:p>
        </p:txBody>
      </p:sp>
      <p:sp>
        <p:nvSpPr>
          <p:cNvPr id="4" name="スライド番号プレースホルダ 3"/>
          <p:cNvSpPr>
            <a:spLocks noGrp="1"/>
          </p:cNvSpPr>
          <p:nvPr>
            <p:ph type="sldNum" sz="quarter" idx="10"/>
          </p:nvPr>
        </p:nvSpPr>
        <p:spPr/>
        <p:txBody>
          <a:bodyPr/>
          <a:lstStyle/>
          <a:p>
            <a:fld id="{5F723D38-1B5B-40F5-B81C-461AD32652D6}" type="slidenum">
              <a:rPr kumimoji="1" lang="ja-JP" altLang="en-US" smtClean="0"/>
              <a:pPr/>
              <a:t>14</a:t>
            </a:fld>
            <a:endParaRPr kumimoji="1" lang="ja-JP"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lnSpcReduction="10000"/>
          </a:bodyPr>
          <a:lstStyle/>
          <a:p>
            <a:r>
              <a:rPr kumimoji="1" lang="ja-JP" altLang="en-US" dirty="0" smtClean="0"/>
              <a:t>以上の考察をまとめるとこのようになります．</a:t>
            </a:r>
            <a:endParaRPr kumimoji="1" lang="ja-JP" altLang="en-US" dirty="0"/>
          </a:p>
        </p:txBody>
      </p:sp>
      <p:sp>
        <p:nvSpPr>
          <p:cNvPr id="4" name="スライド番号プレースホルダ 3"/>
          <p:cNvSpPr>
            <a:spLocks noGrp="1"/>
          </p:cNvSpPr>
          <p:nvPr>
            <p:ph type="sldNum" sz="quarter" idx="10"/>
          </p:nvPr>
        </p:nvSpPr>
        <p:spPr/>
        <p:txBody>
          <a:bodyPr/>
          <a:lstStyle/>
          <a:p>
            <a:fld id="{5F723D38-1B5B-40F5-B81C-461AD32652D6}" type="slidenum">
              <a:rPr kumimoji="1" lang="ja-JP" altLang="en-US" smtClean="0"/>
              <a:pPr/>
              <a:t>15</a:t>
            </a:fld>
            <a:endParaRPr kumimoji="1" lang="ja-JP"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a:buFont typeface="Arial" pitchFamily="34" charset="0"/>
              <a:buNone/>
            </a:pPr>
            <a:r>
              <a:rPr kumimoji="1" lang="en-US" altLang="ja-JP" dirty="0" smtClean="0"/>
              <a:t>t-Room</a:t>
            </a:r>
            <a:r>
              <a:rPr kumimoji="1" lang="ja-JP" altLang="en-US" dirty="0" smtClean="0"/>
              <a:t>ではリアルタイム処理が求められるが，まだリアルタイムとはほど遠いので，</a:t>
            </a:r>
            <a:r>
              <a:rPr kumimoji="1" lang="en-US" altLang="ja-JP" smtClean="0"/>
              <a:t>GPGPU(</a:t>
            </a:r>
            <a:r>
              <a:rPr lang="en-US" altLang="ja-JP" smtClean="0"/>
              <a:t>General-purpose computing on GPU</a:t>
            </a:r>
            <a:r>
              <a:rPr kumimoji="1" lang="en-US" altLang="ja-JP" smtClean="0"/>
              <a:t>)</a:t>
            </a:r>
            <a:r>
              <a:rPr kumimoji="1" lang="ja-JP" altLang="en-US" dirty="0" smtClean="0"/>
              <a:t>の導入を考えております．</a:t>
            </a:r>
            <a:endParaRPr kumimoji="1" lang="en-US" altLang="ja-JP" dirty="0" smtClean="0"/>
          </a:p>
          <a:p>
            <a:pPr>
              <a:buFont typeface="Arial" pitchFamily="34" charset="0"/>
              <a:buNone/>
            </a:pPr>
            <a:r>
              <a:rPr kumimoji="1" lang="ja-JP" altLang="en-US" dirty="0" smtClean="0"/>
              <a:t>また，今回使用した</a:t>
            </a:r>
            <a:r>
              <a:rPr kumimoji="1" lang="en-US" altLang="ja-JP" dirty="0" err="1" smtClean="0"/>
              <a:t>OpenCV</a:t>
            </a:r>
            <a:r>
              <a:rPr kumimoji="1" lang="ja-JP" altLang="en-US" dirty="0" smtClean="0"/>
              <a:t>のステレオマッチングのクラスに依存した問題が多かったので，他のステレオマッチングの手法も検討しています．</a:t>
            </a:r>
            <a:endParaRPr kumimoji="1" lang="en-US" altLang="ja-JP" dirty="0" smtClean="0"/>
          </a:p>
          <a:p>
            <a:pPr>
              <a:buFont typeface="Arial" pitchFamily="34" charset="0"/>
              <a:buNone/>
            </a:pPr>
            <a:r>
              <a:rPr kumimoji="1" lang="ja-JP" altLang="en-US" dirty="0" smtClean="0"/>
              <a:t>今回は</a:t>
            </a:r>
            <a:r>
              <a:rPr kumimoji="1" lang="en-US" altLang="ja-JP" dirty="0" smtClean="0"/>
              <a:t>USB</a:t>
            </a:r>
            <a:r>
              <a:rPr kumimoji="1" lang="ja-JP" altLang="en-US" dirty="0" smtClean="0"/>
              <a:t>ウェブカメラを用いたが，</a:t>
            </a:r>
            <a:r>
              <a:rPr kumimoji="1" lang="en-US" altLang="ja-JP" dirty="0" smtClean="0"/>
              <a:t>t-Room</a:t>
            </a:r>
            <a:r>
              <a:rPr kumimoji="1" lang="ja-JP" altLang="en-US" dirty="0" smtClean="0"/>
              <a:t>では</a:t>
            </a:r>
            <a:r>
              <a:rPr kumimoji="1" lang="en-US" altLang="ja-JP" dirty="0" smtClean="0"/>
              <a:t>IP</a:t>
            </a:r>
            <a:r>
              <a:rPr kumimoji="1" lang="ja-JP" altLang="en-US" dirty="0" smtClean="0"/>
              <a:t>カメラを利用しているので，</a:t>
            </a:r>
            <a:r>
              <a:rPr kumimoji="1" lang="en-US" altLang="ja-JP" dirty="0" smtClean="0"/>
              <a:t>IP</a:t>
            </a:r>
            <a:r>
              <a:rPr kumimoji="1" lang="ja-JP" altLang="en-US" dirty="0" smtClean="0"/>
              <a:t>カメラへの適用とその評価を行おうと考えています．</a:t>
            </a:r>
            <a:endParaRPr kumimoji="1" lang="ja-JP" altLang="en-US" dirty="0"/>
          </a:p>
        </p:txBody>
      </p:sp>
      <p:sp>
        <p:nvSpPr>
          <p:cNvPr id="4" name="スライド番号プレースホルダ 3"/>
          <p:cNvSpPr>
            <a:spLocks noGrp="1"/>
          </p:cNvSpPr>
          <p:nvPr>
            <p:ph type="sldNum" sz="quarter" idx="10"/>
          </p:nvPr>
        </p:nvSpPr>
        <p:spPr/>
        <p:txBody>
          <a:bodyPr/>
          <a:lstStyle/>
          <a:p>
            <a:fld id="{5F723D38-1B5B-40F5-B81C-461AD32652D6}" type="slidenum">
              <a:rPr kumimoji="1" lang="ja-JP" altLang="en-US" smtClean="0"/>
              <a:pPr/>
              <a:t>16</a:t>
            </a:fld>
            <a:endParaRPr kumimoji="1" lang="ja-JP"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sz="1200" kern="1200" baseline="0" dirty="0" smtClean="0">
                <a:solidFill>
                  <a:schemeClr val="tx1"/>
                </a:solidFill>
                <a:latin typeface="+mn-lt"/>
                <a:ea typeface="+mn-ea"/>
                <a:cs typeface="+mn-cs"/>
              </a:rPr>
              <a:t>t-Room </a:t>
            </a:r>
            <a:r>
              <a:rPr kumimoji="1" lang="ja-JP" altLang="en-US" sz="1200" kern="1200" baseline="0" dirty="0" smtClean="0">
                <a:solidFill>
                  <a:schemeClr val="tx1"/>
                </a:solidFill>
                <a:latin typeface="+mn-lt"/>
                <a:ea typeface="+mn-ea"/>
                <a:cs typeface="+mn-cs"/>
              </a:rPr>
              <a:t>ではカメラとディスプレイが正面に対峙する配置が想定されている．</a:t>
            </a:r>
            <a:endParaRPr kumimoji="1" lang="en-US" altLang="ja-JP" sz="1200" kern="1200" baseline="0" dirty="0" smtClean="0">
              <a:solidFill>
                <a:schemeClr val="tx1"/>
              </a:solidFill>
              <a:latin typeface="+mn-lt"/>
              <a:ea typeface="+mn-ea"/>
              <a:cs typeface="+mn-cs"/>
            </a:endParaRPr>
          </a:p>
          <a:p>
            <a:r>
              <a:rPr kumimoji="1" lang="ja-JP" altLang="en-US" sz="1200" kern="1200" baseline="0" dirty="0" smtClean="0">
                <a:solidFill>
                  <a:schemeClr val="tx1"/>
                </a:solidFill>
                <a:latin typeface="+mn-lt"/>
                <a:ea typeface="+mn-ea"/>
                <a:cs typeface="+mn-cs"/>
              </a:rPr>
              <a:t>この結果，接続している先の</a:t>
            </a:r>
            <a:r>
              <a:rPr kumimoji="1" lang="en-US" altLang="ja-JP" sz="1200" kern="1200" baseline="0" dirty="0" smtClean="0">
                <a:solidFill>
                  <a:schemeClr val="tx1"/>
                </a:solidFill>
                <a:latin typeface="+mn-lt"/>
                <a:ea typeface="+mn-ea"/>
                <a:cs typeface="+mn-cs"/>
              </a:rPr>
              <a:t>t-Room </a:t>
            </a:r>
            <a:r>
              <a:rPr kumimoji="1" lang="ja-JP" altLang="en-US" sz="1200" kern="1200" baseline="0" dirty="0" smtClean="0">
                <a:solidFill>
                  <a:schemeClr val="tx1"/>
                </a:solidFill>
                <a:latin typeface="+mn-lt"/>
                <a:ea typeface="+mn-ea"/>
                <a:cs typeface="+mn-cs"/>
              </a:rPr>
              <a:t>内のカメラ映像を表示するディスプレイをさらにカメラで撮影し，その映像が接続先のディスプレイに表示される．</a:t>
            </a:r>
            <a:endParaRPr kumimoji="1" lang="en-US" altLang="ja-JP" sz="1200" kern="1200" baseline="0" dirty="0" smtClean="0">
              <a:solidFill>
                <a:schemeClr val="tx1"/>
              </a:solidFill>
              <a:latin typeface="+mn-lt"/>
              <a:ea typeface="+mn-ea"/>
              <a:cs typeface="+mn-cs"/>
            </a:endParaRPr>
          </a:p>
          <a:p>
            <a:r>
              <a:rPr kumimoji="1" lang="ja-JP" altLang="en-US" sz="1200" kern="1200" baseline="0" dirty="0" smtClean="0">
                <a:solidFill>
                  <a:schemeClr val="tx1"/>
                </a:solidFill>
                <a:latin typeface="+mn-lt"/>
                <a:ea typeface="+mn-ea"/>
                <a:cs typeface="+mn-cs"/>
              </a:rPr>
              <a:t>従って，対応するモノリスにおけるカメラとディスプレイにおいて映像フィードバックによる閉ループが発生し，その結果，映像エコーが発生する．</a:t>
            </a:r>
            <a:endParaRPr kumimoji="1" lang="en-US" altLang="ja-JP" sz="1200" kern="1200" baseline="0" dirty="0" smtClean="0">
              <a:solidFill>
                <a:schemeClr val="tx1"/>
              </a:solidFill>
              <a:latin typeface="+mn-lt"/>
              <a:ea typeface="+mn-ea"/>
              <a:cs typeface="+mn-cs"/>
            </a:endParaRPr>
          </a:p>
          <a:p>
            <a:endParaRPr kumimoji="1" lang="en-US" altLang="ja-JP" sz="1200" kern="1200" baseline="0" dirty="0" smtClean="0">
              <a:solidFill>
                <a:schemeClr val="tx1"/>
              </a:solidFill>
              <a:latin typeface="+mn-lt"/>
              <a:ea typeface="+mn-ea"/>
              <a:cs typeface="+mn-cs"/>
            </a:endParaRPr>
          </a:p>
          <a:p>
            <a:r>
              <a:rPr kumimoji="1" lang="ja-JP" altLang="en-US" sz="1200" kern="1200" baseline="0" dirty="0" smtClean="0">
                <a:solidFill>
                  <a:schemeClr val="tx1"/>
                </a:solidFill>
                <a:latin typeface="+mn-lt"/>
                <a:ea typeface="+mn-ea"/>
                <a:cs typeface="+mn-cs"/>
              </a:rPr>
              <a:t>離れた地点に存在する</a:t>
            </a:r>
            <a:r>
              <a:rPr kumimoji="1" lang="en-US" altLang="ja-JP" sz="1200" kern="1200" baseline="0" dirty="0" smtClean="0">
                <a:solidFill>
                  <a:schemeClr val="tx1"/>
                </a:solidFill>
                <a:latin typeface="+mn-lt"/>
                <a:ea typeface="+mn-ea"/>
                <a:cs typeface="+mn-cs"/>
              </a:rPr>
              <a:t>t-</a:t>
            </a:r>
            <a:r>
              <a:rPr kumimoji="1" lang="en-US" altLang="ja-JP" sz="1200" kern="1200" baseline="0" dirty="0" err="1" smtClean="0">
                <a:solidFill>
                  <a:schemeClr val="tx1"/>
                </a:solidFill>
                <a:latin typeface="+mn-lt"/>
                <a:ea typeface="+mn-ea"/>
                <a:cs typeface="+mn-cs"/>
              </a:rPr>
              <a:t>RoomA</a:t>
            </a:r>
            <a:r>
              <a:rPr kumimoji="1" lang="en-US" altLang="ja-JP" sz="1200" kern="1200" baseline="0" dirty="0" smtClean="0">
                <a:solidFill>
                  <a:schemeClr val="tx1"/>
                </a:solidFill>
                <a:latin typeface="+mn-lt"/>
                <a:ea typeface="+mn-ea"/>
                <a:cs typeface="+mn-cs"/>
              </a:rPr>
              <a:t> </a:t>
            </a:r>
            <a:r>
              <a:rPr kumimoji="1" lang="ja-JP" altLang="en-US" sz="1200" kern="1200" baseline="0" dirty="0" smtClean="0">
                <a:solidFill>
                  <a:schemeClr val="tx1"/>
                </a:solidFill>
                <a:latin typeface="+mn-lt"/>
                <a:ea typeface="+mn-ea"/>
                <a:cs typeface="+mn-cs"/>
              </a:rPr>
              <a:t>と</a:t>
            </a:r>
            <a:r>
              <a:rPr kumimoji="1" lang="en-US" altLang="ja-JP" sz="1200" kern="1200" baseline="0" dirty="0" smtClean="0">
                <a:solidFill>
                  <a:schemeClr val="tx1"/>
                </a:solidFill>
                <a:latin typeface="+mn-lt"/>
                <a:ea typeface="+mn-ea"/>
                <a:cs typeface="+mn-cs"/>
              </a:rPr>
              <a:t>t-</a:t>
            </a:r>
            <a:r>
              <a:rPr kumimoji="1" lang="en-US" altLang="ja-JP" sz="1200" kern="1200" baseline="0" dirty="0" err="1" smtClean="0">
                <a:solidFill>
                  <a:schemeClr val="tx1"/>
                </a:solidFill>
                <a:latin typeface="+mn-lt"/>
                <a:ea typeface="+mn-ea"/>
                <a:cs typeface="+mn-cs"/>
              </a:rPr>
              <a:t>RoomB</a:t>
            </a:r>
            <a:r>
              <a:rPr kumimoji="1" lang="en-US" altLang="ja-JP" sz="1200" kern="1200" baseline="0" dirty="0" smtClean="0">
                <a:solidFill>
                  <a:schemeClr val="tx1"/>
                </a:solidFill>
                <a:latin typeface="+mn-lt"/>
                <a:ea typeface="+mn-ea"/>
                <a:cs typeface="+mn-cs"/>
              </a:rPr>
              <a:t> </a:t>
            </a:r>
            <a:r>
              <a:rPr kumimoji="1" lang="ja-JP" altLang="en-US" sz="1200" kern="1200" baseline="0" dirty="0" smtClean="0">
                <a:solidFill>
                  <a:schemeClr val="tx1"/>
                </a:solidFill>
                <a:latin typeface="+mn-lt"/>
                <a:ea typeface="+mn-ea"/>
                <a:cs typeface="+mn-cs"/>
              </a:rPr>
              <a:t>が通信を行っている場合，</a:t>
            </a:r>
            <a:r>
              <a:rPr kumimoji="1" lang="en-US" altLang="ja-JP" sz="1200" kern="1200" baseline="0" dirty="0" smtClean="0">
                <a:solidFill>
                  <a:schemeClr val="tx1"/>
                </a:solidFill>
                <a:latin typeface="+mn-lt"/>
                <a:ea typeface="+mn-ea"/>
                <a:cs typeface="+mn-cs"/>
              </a:rPr>
              <a:t>t-</a:t>
            </a:r>
            <a:r>
              <a:rPr kumimoji="1" lang="en-US" altLang="ja-JP" sz="1200" kern="1200" baseline="0" dirty="0" err="1" smtClean="0">
                <a:solidFill>
                  <a:schemeClr val="tx1"/>
                </a:solidFill>
                <a:latin typeface="+mn-lt"/>
                <a:ea typeface="+mn-ea"/>
                <a:cs typeface="+mn-cs"/>
              </a:rPr>
              <a:t>RoomA</a:t>
            </a:r>
            <a:r>
              <a:rPr kumimoji="1" lang="ja-JP" altLang="en-US" sz="1200" kern="1200" baseline="0" dirty="0" smtClean="0">
                <a:solidFill>
                  <a:schemeClr val="tx1"/>
                </a:solidFill>
                <a:latin typeface="+mn-lt"/>
                <a:ea typeface="+mn-ea"/>
                <a:cs typeface="+mn-cs"/>
              </a:rPr>
              <a:t>のユーザは立っているディスプレイ位置に対応するカメラで撮影されて</a:t>
            </a:r>
            <a:r>
              <a:rPr kumimoji="1" lang="en-US" altLang="ja-JP" sz="1200" kern="1200" baseline="0" dirty="0" smtClean="0">
                <a:solidFill>
                  <a:schemeClr val="tx1"/>
                </a:solidFill>
                <a:latin typeface="+mn-lt"/>
                <a:ea typeface="+mn-ea"/>
                <a:cs typeface="+mn-cs"/>
              </a:rPr>
              <a:t>t-</a:t>
            </a:r>
            <a:r>
              <a:rPr kumimoji="1" lang="en-US" altLang="ja-JP" sz="1200" kern="1200" baseline="0" dirty="0" err="1" smtClean="0">
                <a:solidFill>
                  <a:schemeClr val="tx1"/>
                </a:solidFill>
                <a:latin typeface="+mn-lt"/>
                <a:ea typeface="+mn-ea"/>
                <a:cs typeface="+mn-cs"/>
              </a:rPr>
              <a:t>RoomB</a:t>
            </a:r>
            <a:r>
              <a:rPr kumimoji="1" lang="en-US" altLang="ja-JP" sz="1200" kern="1200" baseline="0" dirty="0" smtClean="0">
                <a:solidFill>
                  <a:schemeClr val="tx1"/>
                </a:solidFill>
                <a:latin typeface="+mn-lt"/>
                <a:ea typeface="+mn-ea"/>
                <a:cs typeface="+mn-cs"/>
              </a:rPr>
              <a:t> </a:t>
            </a:r>
            <a:r>
              <a:rPr kumimoji="1" lang="ja-JP" altLang="en-US" sz="1200" kern="1200" baseline="0" dirty="0" smtClean="0">
                <a:solidFill>
                  <a:schemeClr val="tx1"/>
                </a:solidFill>
                <a:latin typeface="+mn-lt"/>
                <a:ea typeface="+mn-ea"/>
                <a:cs typeface="+mn-cs"/>
              </a:rPr>
              <a:t>のディスプレイに表示される．</a:t>
            </a:r>
            <a:endParaRPr kumimoji="1" lang="en-US" altLang="ja-JP" sz="1200" kern="1200" baseline="0" dirty="0" smtClean="0">
              <a:solidFill>
                <a:schemeClr val="tx1"/>
              </a:solidFill>
              <a:latin typeface="+mn-lt"/>
              <a:ea typeface="+mn-ea"/>
              <a:cs typeface="+mn-cs"/>
            </a:endParaRPr>
          </a:p>
          <a:p>
            <a:r>
              <a:rPr kumimoji="1" lang="ja-JP" altLang="en-US" sz="1200" kern="1200" baseline="0" dirty="0" smtClean="0">
                <a:solidFill>
                  <a:schemeClr val="tx1"/>
                </a:solidFill>
                <a:latin typeface="+mn-lt"/>
                <a:ea typeface="+mn-ea"/>
                <a:cs typeface="+mn-cs"/>
              </a:rPr>
              <a:t>このとき表示された映像が，</a:t>
            </a:r>
            <a:r>
              <a:rPr kumimoji="1" lang="en-US" altLang="ja-JP" sz="1200" kern="1200" baseline="0" dirty="0" smtClean="0">
                <a:solidFill>
                  <a:schemeClr val="tx1"/>
                </a:solidFill>
                <a:latin typeface="+mn-lt"/>
                <a:ea typeface="+mn-ea"/>
                <a:cs typeface="+mn-cs"/>
              </a:rPr>
              <a:t>t-</a:t>
            </a:r>
            <a:r>
              <a:rPr kumimoji="1" lang="en-US" altLang="ja-JP" sz="1200" kern="1200" baseline="0" dirty="0" err="1" smtClean="0">
                <a:solidFill>
                  <a:schemeClr val="tx1"/>
                </a:solidFill>
                <a:latin typeface="+mn-lt"/>
                <a:ea typeface="+mn-ea"/>
                <a:cs typeface="+mn-cs"/>
              </a:rPr>
              <a:t>RoomB</a:t>
            </a:r>
            <a:r>
              <a:rPr kumimoji="1" lang="en-US" altLang="ja-JP" sz="1200" kern="1200" baseline="0" dirty="0" smtClean="0">
                <a:solidFill>
                  <a:schemeClr val="tx1"/>
                </a:solidFill>
                <a:latin typeface="+mn-lt"/>
                <a:ea typeface="+mn-ea"/>
                <a:cs typeface="+mn-cs"/>
              </a:rPr>
              <a:t> </a:t>
            </a:r>
            <a:r>
              <a:rPr kumimoji="1" lang="ja-JP" altLang="en-US" sz="1200" kern="1200" baseline="0" dirty="0" smtClean="0">
                <a:solidFill>
                  <a:schemeClr val="tx1"/>
                </a:solidFill>
                <a:latin typeface="+mn-lt"/>
                <a:ea typeface="+mn-ea"/>
                <a:cs typeface="+mn-cs"/>
              </a:rPr>
              <a:t>のディスプレイに対応したカメラに撮影されてしまうことで映像フィードバックが発生し，</a:t>
            </a:r>
            <a:r>
              <a:rPr kumimoji="1" lang="en-US" altLang="ja-JP" sz="1200" kern="1200" baseline="0" dirty="0" smtClean="0">
                <a:solidFill>
                  <a:schemeClr val="tx1"/>
                </a:solidFill>
                <a:latin typeface="+mn-lt"/>
                <a:ea typeface="+mn-ea"/>
                <a:cs typeface="+mn-cs"/>
              </a:rPr>
              <a:t>t-</a:t>
            </a:r>
            <a:r>
              <a:rPr kumimoji="1" lang="en-US" altLang="ja-JP" sz="1200" kern="1200" baseline="0" dirty="0" err="1" smtClean="0">
                <a:solidFill>
                  <a:schemeClr val="tx1"/>
                </a:solidFill>
                <a:latin typeface="+mn-lt"/>
                <a:ea typeface="+mn-ea"/>
                <a:cs typeface="+mn-cs"/>
              </a:rPr>
              <a:t>RoomA</a:t>
            </a:r>
            <a:r>
              <a:rPr kumimoji="1" lang="en-US" altLang="ja-JP" sz="1200" kern="1200" baseline="0" dirty="0" smtClean="0">
                <a:solidFill>
                  <a:schemeClr val="tx1"/>
                </a:solidFill>
                <a:latin typeface="+mn-lt"/>
                <a:ea typeface="+mn-ea"/>
                <a:cs typeface="+mn-cs"/>
              </a:rPr>
              <a:t> </a:t>
            </a:r>
            <a:r>
              <a:rPr kumimoji="1" lang="ja-JP" altLang="en-US" sz="1200" kern="1200" baseline="0" dirty="0" smtClean="0">
                <a:solidFill>
                  <a:schemeClr val="tx1"/>
                </a:solidFill>
                <a:latin typeface="+mn-lt"/>
                <a:ea typeface="+mn-ea"/>
                <a:cs typeface="+mn-cs"/>
              </a:rPr>
              <a:t>のディスプレイ映像として表示されてしまう．</a:t>
            </a:r>
            <a:endParaRPr kumimoji="1" lang="en-US" altLang="ja-JP" sz="1200" kern="1200" baseline="0" dirty="0" smtClean="0">
              <a:solidFill>
                <a:schemeClr val="tx1"/>
              </a:solidFill>
              <a:latin typeface="+mn-lt"/>
              <a:ea typeface="+mn-ea"/>
              <a:cs typeface="+mn-cs"/>
            </a:endParaRPr>
          </a:p>
          <a:p>
            <a:r>
              <a:rPr kumimoji="1" lang="ja-JP" altLang="en-US" sz="1200" kern="1200" baseline="0" dirty="0" smtClean="0">
                <a:solidFill>
                  <a:schemeClr val="tx1"/>
                </a:solidFill>
                <a:latin typeface="+mn-lt"/>
                <a:ea typeface="+mn-ea"/>
                <a:cs typeface="+mn-cs"/>
              </a:rPr>
              <a:t>この結果，鏡合わせのような映像のエコーが発生する．</a:t>
            </a:r>
            <a:endParaRPr kumimoji="1" lang="ja-JP" altLang="en-US" dirty="0"/>
          </a:p>
        </p:txBody>
      </p:sp>
      <p:sp>
        <p:nvSpPr>
          <p:cNvPr id="4" name="スライド番号プレースホルダ 3"/>
          <p:cNvSpPr>
            <a:spLocks noGrp="1"/>
          </p:cNvSpPr>
          <p:nvPr>
            <p:ph type="sldNum" sz="quarter" idx="10"/>
          </p:nvPr>
        </p:nvSpPr>
        <p:spPr/>
        <p:txBody>
          <a:bodyPr/>
          <a:lstStyle/>
          <a:p>
            <a:fld id="{5F723D38-1B5B-40F5-B81C-461AD32652D6}" type="slidenum">
              <a:rPr kumimoji="1" lang="ja-JP" altLang="en-US" smtClean="0"/>
              <a:pPr/>
              <a:t>20</a:t>
            </a:fld>
            <a:endParaRPr kumimoji="1" lang="ja-JP"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5F723D38-1B5B-40F5-B81C-461AD32652D6}" type="slidenum">
              <a:rPr kumimoji="1" lang="ja-JP" altLang="en-US" smtClean="0"/>
              <a:pPr/>
              <a:t>21</a:t>
            </a:fld>
            <a:endParaRPr kumimoji="1" lang="ja-JP"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z="1200" kern="1200" baseline="0" dirty="0" smtClean="0">
                <a:solidFill>
                  <a:schemeClr val="tx1"/>
                </a:solidFill>
                <a:latin typeface="+mn-lt"/>
                <a:ea typeface="+mn-ea"/>
                <a:cs typeface="+mn-cs"/>
              </a:rPr>
              <a:t>背景画像を</a:t>
            </a:r>
            <a:r>
              <a:rPr kumimoji="1" lang="en-US" altLang="ja-JP" sz="1200" kern="1200" baseline="0" dirty="0" smtClean="0">
                <a:solidFill>
                  <a:schemeClr val="tx1"/>
                </a:solidFill>
                <a:latin typeface="+mn-lt"/>
                <a:ea typeface="+mn-ea"/>
                <a:cs typeface="+mn-cs"/>
              </a:rPr>
              <a:t>150 </a:t>
            </a:r>
            <a:r>
              <a:rPr kumimoji="1" lang="ja-JP" altLang="en-US" sz="1200" kern="1200" baseline="0" dirty="0" smtClean="0">
                <a:solidFill>
                  <a:schemeClr val="tx1"/>
                </a:solidFill>
                <a:latin typeface="+mn-lt"/>
                <a:ea typeface="+mn-ea"/>
                <a:cs typeface="+mn-cs"/>
              </a:rPr>
              <a:t>枚用意したのは，</a:t>
            </a:r>
            <a:r>
              <a:rPr kumimoji="1" lang="en-US" altLang="ja-JP" sz="1200" kern="1200" baseline="0" dirty="0" err="1" smtClean="0">
                <a:solidFill>
                  <a:schemeClr val="tx1"/>
                </a:solidFill>
                <a:latin typeface="+mn-lt"/>
                <a:ea typeface="+mn-ea"/>
                <a:cs typeface="+mn-cs"/>
              </a:rPr>
              <a:t>cv</a:t>
            </a:r>
            <a:r>
              <a:rPr kumimoji="1" lang="en-US" altLang="ja-JP" sz="1200" kern="1200" baseline="0" dirty="0" smtClean="0">
                <a:solidFill>
                  <a:schemeClr val="tx1"/>
                </a:solidFill>
                <a:latin typeface="+mn-lt"/>
                <a:ea typeface="+mn-ea"/>
                <a:cs typeface="+mn-cs"/>
              </a:rPr>
              <a:t>::</a:t>
            </a:r>
            <a:r>
              <a:rPr kumimoji="1" lang="en-US" altLang="ja-JP" sz="1200" kern="1200" baseline="0" dirty="0" err="1" smtClean="0">
                <a:solidFill>
                  <a:schemeClr val="tx1"/>
                </a:solidFill>
                <a:latin typeface="+mn-lt"/>
                <a:ea typeface="+mn-ea"/>
                <a:cs typeface="+mn-cs"/>
              </a:rPr>
              <a:t>StereoSGBM</a:t>
            </a:r>
            <a:r>
              <a:rPr kumimoji="1" lang="en-US" altLang="ja-JP" sz="1200" kern="1200" baseline="0" dirty="0" smtClean="0">
                <a:solidFill>
                  <a:schemeClr val="tx1"/>
                </a:solidFill>
                <a:latin typeface="+mn-lt"/>
                <a:ea typeface="+mn-ea"/>
                <a:cs typeface="+mn-cs"/>
              </a:rPr>
              <a:t>::</a:t>
            </a:r>
            <a:r>
              <a:rPr kumimoji="1" lang="en-US" altLang="ja-JP" sz="1200" kern="1200" baseline="0" dirty="0" err="1" smtClean="0">
                <a:solidFill>
                  <a:schemeClr val="tx1"/>
                </a:solidFill>
                <a:latin typeface="+mn-lt"/>
                <a:ea typeface="+mn-ea"/>
                <a:cs typeface="+mn-cs"/>
              </a:rPr>
              <a:t>StereoSGBM</a:t>
            </a:r>
            <a:r>
              <a:rPr kumimoji="1" lang="en-US" altLang="ja-JP" sz="1200" kern="1200" baseline="0" dirty="0" smtClean="0">
                <a:solidFill>
                  <a:schemeClr val="tx1"/>
                </a:solidFill>
                <a:latin typeface="+mn-lt"/>
                <a:ea typeface="+mn-ea"/>
                <a:cs typeface="+mn-cs"/>
              </a:rPr>
              <a:t>() </a:t>
            </a:r>
            <a:r>
              <a:rPr kumimoji="1" lang="ja-JP" altLang="en-US" sz="1200" kern="1200" baseline="0" dirty="0" smtClean="0">
                <a:solidFill>
                  <a:schemeClr val="tx1"/>
                </a:solidFill>
                <a:latin typeface="+mn-lt"/>
                <a:ea typeface="+mn-ea"/>
                <a:cs typeface="+mn-cs"/>
              </a:rPr>
              <a:t>関数を利用して</a:t>
            </a:r>
            <a:r>
              <a:rPr kumimoji="1" lang="en-US" altLang="ja-JP" sz="1200" kern="1200" baseline="0" dirty="0" smtClean="0">
                <a:solidFill>
                  <a:schemeClr val="tx1"/>
                </a:solidFill>
                <a:latin typeface="+mn-lt"/>
                <a:ea typeface="+mn-ea"/>
                <a:cs typeface="+mn-cs"/>
              </a:rPr>
              <a:t>30fps </a:t>
            </a:r>
            <a:r>
              <a:rPr kumimoji="1" lang="ja-JP" altLang="en-US" sz="1200" kern="1200" baseline="0" dirty="0" err="1" smtClean="0">
                <a:solidFill>
                  <a:schemeClr val="tx1"/>
                </a:solidFill>
                <a:latin typeface="+mn-lt"/>
                <a:ea typeface="+mn-ea"/>
                <a:cs typeface="+mn-cs"/>
              </a:rPr>
              <a:t>での</a:t>
            </a:r>
            <a:r>
              <a:rPr kumimoji="1" lang="ja-JP" altLang="en-US" sz="1200" kern="1200" baseline="0" dirty="0" smtClean="0">
                <a:solidFill>
                  <a:schemeClr val="tx1"/>
                </a:solidFill>
                <a:latin typeface="+mn-lt"/>
                <a:ea typeface="+mn-ea"/>
                <a:cs typeface="+mn-cs"/>
              </a:rPr>
              <a:t>リアルタイムなステレオマッチングを行うと，同じシーンを撮影していても，フレームごとに異なるノイズが発生するためである．</a:t>
            </a:r>
            <a:endParaRPr kumimoji="1" lang="en-US" altLang="ja-JP" sz="1200" kern="1200" baseline="0" dirty="0" smtClean="0">
              <a:solidFill>
                <a:schemeClr val="tx1"/>
              </a:solidFill>
              <a:latin typeface="+mn-lt"/>
              <a:ea typeface="+mn-ea"/>
              <a:cs typeface="+mn-cs"/>
            </a:endParaRPr>
          </a:p>
          <a:p>
            <a:r>
              <a:rPr kumimoji="1" lang="ja-JP" altLang="en-US" sz="1200" kern="1200" baseline="0" dirty="0" smtClean="0">
                <a:solidFill>
                  <a:schemeClr val="tx1"/>
                </a:solidFill>
                <a:latin typeface="+mn-lt"/>
                <a:ea typeface="+mn-ea"/>
                <a:cs typeface="+mn-cs"/>
              </a:rPr>
              <a:t>今回の実験環境下では，カメラからの画像は</a:t>
            </a:r>
            <a:r>
              <a:rPr kumimoji="1" lang="en-US" altLang="ja-JP" sz="1200" kern="1200" baseline="0" dirty="0" smtClean="0">
                <a:solidFill>
                  <a:schemeClr val="tx1"/>
                </a:solidFill>
                <a:latin typeface="+mn-lt"/>
                <a:ea typeface="+mn-ea"/>
                <a:cs typeface="+mn-cs"/>
              </a:rPr>
              <a:t>JPEG </a:t>
            </a:r>
            <a:r>
              <a:rPr kumimoji="1" lang="ja-JP" altLang="en-US" sz="1200" kern="1200" baseline="0" dirty="0" smtClean="0">
                <a:solidFill>
                  <a:schemeClr val="tx1"/>
                </a:solidFill>
                <a:latin typeface="+mn-lt"/>
                <a:ea typeface="+mn-ea"/>
                <a:cs typeface="+mn-cs"/>
              </a:rPr>
              <a:t>圧縮されており，この圧縮処理の際に欠落する情報が左右の画像で異なり，ミスマッチングが起こることからノイズが生じると考えられる．</a:t>
            </a:r>
            <a:endParaRPr kumimoji="1" lang="en-US" altLang="ja-JP" sz="1200" kern="1200" baseline="0" dirty="0" smtClean="0">
              <a:solidFill>
                <a:schemeClr val="tx1"/>
              </a:solidFill>
              <a:latin typeface="+mn-lt"/>
              <a:ea typeface="+mn-ea"/>
              <a:cs typeface="+mn-cs"/>
            </a:endParaRPr>
          </a:p>
          <a:p>
            <a:r>
              <a:rPr kumimoji="1" lang="ja-JP" altLang="en-US" sz="1200" kern="1200" baseline="0" dirty="0" smtClean="0">
                <a:solidFill>
                  <a:schemeClr val="tx1"/>
                </a:solidFill>
                <a:latin typeface="+mn-lt"/>
                <a:ea typeface="+mn-ea"/>
                <a:cs typeface="+mn-cs"/>
              </a:rPr>
              <a:t>カメラのイメージセンサより取得される情報にはノイズが含まれており，これもカメラ間で一致しないために，ミスマッチングの原因となる．</a:t>
            </a:r>
            <a:endParaRPr kumimoji="1" lang="en-US" altLang="ja-JP" sz="1200" kern="1200" baseline="0" dirty="0" smtClean="0">
              <a:solidFill>
                <a:schemeClr val="tx1"/>
              </a:solidFill>
              <a:latin typeface="+mn-lt"/>
              <a:ea typeface="+mn-ea"/>
              <a:cs typeface="+mn-cs"/>
            </a:endParaRPr>
          </a:p>
          <a:p>
            <a:r>
              <a:rPr kumimoji="1" lang="ja-JP" altLang="en-US" sz="1200" kern="1200" baseline="0" dirty="0" smtClean="0">
                <a:solidFill>
                  <a:schemeClr val="tx1"/>
                </a:solidFill>
                <a:latin typeface="+mn-lt"/>
                <a:ea typeface="+mn-ea"/>
                <a:cs typeface="+mn-cs"/>
              </a:rPr>
              <a:t>そこで元画像を</a:t>
            </a:r>
            <a:r>
              <a:rPr kumimoji="1" lang="en-US" altLang="ja-JP" sz="1200" kern="1200" baseline="0" dirty="0" smtClean="0">
                <a:solidFill>
                  <a:schemeClr val="tx1"/>
                </a:solidFill>
                <a:latin typeface="+mn-lt"/>
                <a:ea typeface="+mn-ea"/>
                <a:cs typeface="+mn-cs"/>
              </a:rPr>
              <a:t>150 </a:t>
            </a:r>
            <a:r>
              <a:rPr kumimoji="1" lang="ja-JP" altLang="en-US" sz="1200" kern="1200" baseline="0" dirty="0" smtClean="0">
                <a:solidFill>
                  <a:schemeClr val="tx1"/>
                </a:solidFill>
                <a:latin typeface="+mn-lt"/>
                <a:ea typeface="+mn-ea"/>
                <a:cs typeface="+mn-cs"/>
              </a:rPr>
              <a:t>枚用意することで，このノイズを考慮したマスクを作成することを目指す．</a:t>
            </a:r>
            <a:endParaRPr kumimoji="1" lang="ja-JP" altLang="en-US" dirty="0"/>
          </a:p>
        </p:txBody>
      </p:sp>
      <p:sp>
        <p:nvSpPr>
          <p:cNvPr id="4" name="スライド番号プレースホルダ 3"/>
          <p:cNvSpPr>
            <a:spLocks noGrp="1"/>
          </p:cNvSpPr>
          <p:nvPr>
            <p:ph type="sldNum" sz="quarter" idx="10"/>
          </p:nvPr>
        </p:nvSpPr>
        <p:spPr/>
        <p:txBody>
          <a:bodyPr/>
          <a:lstStyle/>
          <a:p>
            <a:fld id="{5F723D38-1B5B-40F5-B81C-461AD32652D6}" type="slidenum">
              <a:rPr kumimoji="1" lang="ja-JP" altLang="en-US" smtClean="0"/>
              <a:pPr/>
              <a:t>22</a:t>
            </a:fld>
            <a:endParaRPr kumimoji="1" lang="ja-JP"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z="1200" kern="1200" baseline="0" dirty="0" smtClean="0">
                <a:solidFill>
                  <a:schemeClr val="tx1"/>
                </a:solidFill>
                <a:latin typeface="メイリオ" pitchFamily="50" charset="-128"/>
                <a:ea typeface="メイリオ" pitchFamily="50" charset="-128"/>
                <a:cs typeface="メイリオ" pitchFamily="50" charset="-128"/>
              </a:rPr>
              <a:t>我々の研究室では図で示す「</a:t>
            </a:r>
            <a:r>
              <a:rPr kumimoji="1" lang="en-US" altLang="ja-JP" sz="1200" kern="1200" baseline="0" dirty="0" smtClean="0">
                <a:solidFill>
                  <a:schemeClr val="tx1"/>
                </a:solidFill>
                <a:latin typeface="メイリオ" pitchFamily="50" charset="-128"/>
                <a:ea typeface="メイリオ" pitchFamily="50" charset="-128"/>
                <a:cs typeface="メイリオ" pitchFamily="50" charset="-128"/>
              </a:rPr>
              <a:t>t-Room</a:t>
            </a:r>
            <a:r>
              <a:rPr kumimoji="1" lang="ja-JP" altLang="en-US" sz="1200" kern="1200" baseline="0" dirty="0" smtClean="0">
                <a:solidFill>
                  <a:schemeClr val="tx1"/>
                </a:solidFill>
                <a:latin typeface="メイリオ" pitchFamily="50" charset="-128"/>
                <a:ea typeface="メイリオ" pitchFamily="50" charset="-128"/>
                <a:cs typeface="メイリオ" pitchFamily="50" charset="-128"/>
              </a:rPr>
              <a:t>」を利用して研究活動を行っております．</a:t>
            </a:r>
            <a:endParaRPr kumimoji="1" lang="en-US" altLang="ja-JP" sz="1200" kern="1200" baseline="0" dirty="0" smtClean="0">
              <a:solidFill>
                <a:schemeClr val="tx1"/>
              </a:solidFill>
              <a:latin typeface="メイリオ" pitchFamily="50" charset="-128"/>
              <a:ea typeface="メイリオ" pitchFamily="50" charset="-128"/>
              <a:cs typeface="メイリオ" pitchFamily="50" charset="-128"/>
            </a:endParaRPr>
          </a:p>
          <a:p>
            <a:r>
              <a:rPr kumimoji="1" lang="ja-JP" altLang="en-US" sz="1200" kern="1200" baseline="0" dirty="0" smtClean="0">
                <a:solidFill>
                  <a:schemeClr val="tx1"/>
                </a:solidFill>
                <a:latin typeface="メイリオ" pitchFamily="50" charset="-128"/>
                <a:ea typeface="メイリオ" pitchFamily="50" charset="-128"/>
                <a:cs typeface="メイリオ" pitchFamily="50" charset="-128"/>
              </a:rPr>
              <a:t>「</a:t>
            </a:r>
            <a:r>
              <a:rPr kumimoji="1" lang="en-US" altLang="ja-JP" sz="1200" kern="1200" baseline="0" dirty="0" smtClean="0">
                <a:solidFill>
                  <a:schemeClr val="tx1"/>
                </a:solidFill>
                <a:latin typeface="メイリオ" pitchFamily="50" charset="-128"/>
                <a:ea typeface="メイリオ" pitchFamily="50" charset="-128"/>
                <a:cs typeface="メイリオ" pitchFamily="50" charset="-128"/>
              </a:rPr>
              <a:t>t-Room</a:t>
            </a:r>
            <a:r>
              <a:rPr kumimoji="1" lang="ja-JP" altLang="en-US" sz="1200" kern="1200" baseline="0" dirty="0" smtClean="0">
                <a:solidFill>
                  <a:schemeClr val="tx1"/>
                </a:solidFill>
                <a:latin typeface="メイリオ" pitchFamily="50" charset="-128"/>
                <a:ea typeface="メイリオ" pitchFamily="50" charset="-128"/>
                <a:cs typeface="メイリオ" pitchFamily="50" charset="-128"/>
              </a:rPr>
              <a:t>」は遠隔地にいる人間との共同作業を支援するために提案されたシステムです．</a:t>
            </a:r>
            <a:endParaRPr kumimoji="1" lang="en-US" altLang="ja-JP" sz="1200" kern="1200" baseline="0" dirty="0" smtClean="0">
              <a:solidFill>
                <a:schemeClr val="tx1"/>
              </a:solidFill>
              <a:latin typeface="メイリオ" pitchFamily="50" charset="-128"/>
              <a:ea typeface="メイリオ" pitchFamily="50" charset="-128"/>
              <a:cs typeface="メイリオ" pitchFamily="50" charset="-128"/>
            </a:endParaRPr>
          </a:p>
          <a:p>
            <a:r>
              <a:rPr kumimoji="1" lang="en-US" altLang="ja-JP" sz="1200" kern="1200" baseline="0" dirty="0" smtClean="0">
                <a:solidFill>
                  <a:schemeClr val="tx1"/>
                </a:solidFill>
                <a:latin typeface="メイリオ" pitchFamily="50" charset="-128"/>
                <a:ea typeface="メイリオ" pitchFamily="50" charset="-128"/>
                <a:cs typeface="メイリオ" pitchFamily="50" charset="-128"/>
              </a:rPr>
              <a:t>t-Room </a:t>
            </a:r>
            <a:r>
              <a:rPr kumimoji="1" lang="ja-JP" altLang="en-US" sz="1200" kern="1200" baseline="0" dirty="0" smtClean="0">
                <a:solidFill>
                  <a:schemeClr val="tx1"/>
                </a:solidFill>
                <a:latin typeface="メイリオ" pitchFamily="50" charset="-128"/>
                <a:ea typeface="メイリオ" pitchFamily="50" charset="-128"/>
                <a:cs typeface="メイリオ" pitchFamily="50" charset="-128"/>
              </a:rPr>
              <a:t>はカメラやディスプレイなど複数の視聴覚</a:t>
            </a:r>
            <a:r>
              <a:rPr kumimoji="1" lang="ja-JP" altLang="en-US" sz="1200" kern="1200" baseline="0" dirty="0" smtClean="0">
                <a:solidFill>
                  <a:schemeClr val="tx1"/>
                </a:solidFill>
                <a:latin typeface="メイリオ" pitchFamily="50" charset="-128"/>
                <a:ea typeface="メイリオ" pitchFamily="50" charset="-128"/>
                <a:cs typeface="メイリオ" pitchFamily="50" charset="-128"/>
              </a:rPr>
              <a:t>メディア機器を配置した空間を作り，</a:t>
            </a:r>
            <a:r>
              <a:rPr kumimoji="1" lang="ja-JP" altLang="en-US" sz="1200" kern="1200" baseline="0" dirty="0" smtClean="0">
                <a:solidFill>
                  <a:schemeClr val="tx1"/>
                </a:solidFill>
                <a:latin typeface="メイリオ" pitchFamily="50" charset="-128"/>
                <a:ea typeface="メイリオ" pitchFamily="50" charset="-128"/>
                <a:cs typeface="メイリオ" pitchFamily="50" charset="-128"/>
              </a:rPr>
              <a:t>遠隔地</a:t>
            </a:r>
            <a:r>
              <a:rPr kumimoji="1" lang="ja-JP" altLang="en-US" sz="1200" kern="1200" baseline="0" dirty="0" smtClean="0">
                <a:solidFill>
                  <a:schemeClr val="tx1"/>
                </a:solidFill>
                <a:latin typeface="メイリオ" pitchFamily="50" charset="-128"/>
                <a:ea typeface="メイリオ" pitchFamily="50" charset="-128"/>
                <a:cs typeface="メイリオ" pitchFamily="50" charset="-128"/>
              </a:rPr>
              <a:t>にある空間同士を重ね合わせることを目指しています．</a:t>
            </a:r>
            <a:endParaRPr kumimoji="1" lang="en-US" altLang="ja-JP" sz="1200" kern="1200" baseline="0" dirty="0" smtClean="0">
              <a:solidFill>
                <a:schemeClr val="tx1"/>
              </a:solidFill>
              <a:latin typeface="メイリオ" pitchFamily="50" charset="-128"/>
              <a:ea typeface="メイリオ" pitchFamily="50" charset="-128"/>
              <a:cs typeface="メイリオ" pitchFamily="50" charset="-128"/>
            </a:endParaRPr>
          </a:p>
        </p:txBody>
      </p:sp>
      <p:sp>
        <p:nvSpPr>
          <p:cNvPr id="4" name="スライド番号プレースホルダ 3"/>
          <p:cNvSpPr>
            <a:spLocks noGrp="1"/>
          </p:cNvSpPr>
          <p:nvPr>
            <p:ph type="sldNum" sz="quarter" idx="10"/>
          </p:nvPr>
        </p:nvSpPr>
        <p:spPr/>
        <p:txBody>
          <a:bodyPr/>
          <a:lstStyle/>
          <a:p>
            <a:fld id="{5F723D38-1B5B-40F5-B81C-461AD32652D6}" type="slidenum">
              <a:rPr kumimoji="1" lang="ja-JP" altLang="en-US" smtClean="0"/>
              <a:pPr/>
              <a:t>2</a:t>
            </a:fld>
            <a:endParaRPr kumimoji="1" lang="ja-JP"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sz="1200" dirty="0" smtClean="0">
                <a:solidFill>
                  <a:schemeClr val="tx1"/>
                </a:solidFill>
              </a:rPr>
              <a:t>基線長が短いほど，カメラからの距離が近いオブジェクトに対するマッチング精度は高くなるが，カメラからの距離が遠いオブジェクトに対するマッチングに弱くなる．</a:t>
            </a:r>
            <a:endParaRPr lang="en-US" altLang="ja-JP" sz="1200" dirty="0" smtClean="0">
              <a:solidFill>
                <a:schemeClr val="tx1"/>
              </a:solidFill>
            </a:endParaRPr>
          </a:p>
          <a:p>
            <a:r>
              <a:rPr lang="en-US" altLang="ja-JP" sz="1200" dirty="0" smtClean="0">
                <a:solidFill>
                  <a:schemeClr val="tx1"/>
                </a:solidFill>
              </a:rPr>
              <a:t>R1-L1</a:t>
            </a:r>
            <a:r>
              <a:rPr lang="ja-JP" altLang="en-US" sz="1200" dirty="0" smtClean="0">
                <a:solidFill>
                  <a:schemeClr val="tx1"/>
                </a:solidFill>
              </a:rPr>
              <a:t>のステレオマッチングでは，出力される視差マップの濃淡がはっきりしておらず，提案手法では下半身と床の差分があいまいとなる</a:t>
            </a:r>
            <a:endParaRPr lang="en-US" altLang="ja-JP" sz="1200" dirty="0" smtClean="0">
              <a:solidFill>
                <a:schemeClr val="tx1"/>
              </a:solidFill>
            </a:endParaRPr>
          </a:p>
          <a:p>
            <a:r>
              <a:rPr lang="ja-JP" altLang="en-US" sz="1200" dirty="0" smtClean="0">
                <a:solidFill>
                  <a:schemeClr val="tx1"/>
                </a:solidFill>
              </a:rPr>
              <a:t>ノイズの影響を受けて前景のオブジェクトよりも背景にかかったノイズのほうが前景だと認識される．</a:t>
            </a:r>
            <a:endParaRPr lang="en-US" altLang="ja-JP" sz="1200" dirty="0" smtClean="0">
              <a:solidFill>
                <a:schemeClr val="tx1"/>
              </a:solidFill>
            </a:endParaRPr>
          </a:p>
          <a:p>
            <a:r>
              <a:rPr lang="ja-JP" altLang="en-US" sz="1200" dirty="0" smtClean="0">
                <a:solidFill>
                  <a:schemeClr val="tx1"/>
                </a:solidFill>
              </a:rPr>
              <a:t>提案手法を用いた場合，他の基線長と比較すると，</a:t>
            </a:r>
            <a:r>
              <a:rPr lang="en-US" altLang="ja-JP" sz="1200" i="1" dirty="0" smtClean="0">
                <a:solidFill>
                  <a:schemeClr val="tx1"/>
                </a:solidFill>
              </a:rPr>
              <a:t>Recall </a:t>
            </a:r>
            <a:r>
              <a:rPr lang="ja-JP" altLang="en-US" sz="1200" i="1" dirty="0" smtClean="0">
                <a:solidFill>
                  <a:schemeClr val="tx1"/>
                </a:solidFill>
              </a:rPr>
              <a:t>が大きく劣るという結果が</a:t>
            </a:r>
            <a:r>
              <a:rPr lang="ja-JP" altLang="en-US" sz="1200" dirty="0" smtClean="0">
                <a:solidFill>
                  <a:schemeClr val="tx1"/>
                </a:solidFill>
              </a:rPr>
              <a:t>得られた．</a:t>
            </a:r>
            <a:endParaRPr lang="en-US" altLang="ja-JP" sz="1200" dirty="0" smtClean="0">
              <a:solidFill>
                <a:schemeClr val="tx1"/>
              </a:solidFill>
              <a:latin typeface="メイリオ" pitchFamily="50" charset="-128"/>
              <a:ea typeface="メイリオ" pitchFamily="50" charset="-128"/>
              <a:cs typeface="メイリオ" pitchFamily="50" charset="-128"/>
            </a:endParaRPr>
          </a:p>
          <a:p>
            <a:endParaRPr kumimoji="1" lang="ja-JP" altLang="en-US" dirty="0"/>
          </a:p>
        </p:txBody>
      </p:sp>
      <p:sp>
        <p:nvSpPr>
          <p:cNvPr id="4" name="スライド番号プレースホルダ 3"/>
          <p:cNvSpPr>
            <a:spLocks noGrp="1"/>
          </p:cNvSpPr>
          <p:nvPr>
            <p:ph type="sldNum" sz="quarter" idx="10"/>
          </p:nvPr>
        </p:nvSpPr>
        <p:spPr/>
        <p:txBody>
          <a:bodyPr/>
          <a:lstStyle/>
          <a:p>
            <a:fld id="{5F723D38-1B5B-40F5-B81C-461AD32652D6}" type="slidenum">
              <a:rPr kumimoji="1" lang="ja-JP" altLang="en-US" smtClean="0"/>
              <a:pPr/>
              <a:t>24</a:t>
            </a:fld>
            <a:endParaRPr kumimoji="1" lang="ja-JP"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10000"/>
          </a:bodyPr>
          <a:lstStyle/>
          <a:p>
            <a:r>
              <a:rPr kumimoji="1" lang="en-US" altLang="ja-JP" sz="1200" kern="1200" baseline="0" dirty="0" smtClean="0">
                <a:solidFill>
                  <a:schemeClr val="tx1"/>
                </a:solidFill>
                <a:latin typeface="+mn-lt"/>
                <a:ea typeface="+mn-ea"/>
                <a:cs typeface="+mn-cs"/>
              </a:rPr>
              <a:t>Accuracy</a:t>
            </a:r>
          </a:p>
          <a:p>
            <a:r>
              <a:rPr kumimoji="1" lang="ja-JP" altLang="en-US" sz="1200" kern="1200" baseline="0" dirty="0" smtClean="0">
                <a:solidFill>
                  <a:schemeClr val="tx1"/>
                </a:solidFill>
                <a:latin typeface="+mn-lt"/>
                <a:ea typeface="+mn-ea"/>
                <a:cs typeface="+mn-cs"/>
              </a:rPr>
              <a:t>正確度もしくは正解率．結果画像全体における正解画像の画素値と一致した割合．この値が高ければ，画像全体に対する結果画像の信頼度が増加する．</a:t>
            </a:r>
          </a:p>
          <a:p>
            <a:r>
              <a:rPr kumimoji="1" lang="en-US" altLang="ja-JP" sz="1200" kern="1200" baseline="0" dirty="0" smtClean="0">
                <a:solidFill>
                  <a:schemeClr val="tx1"/>
                </a:solidFill>
                <a:latin typeface="+mn-lt"/>
                <a:ea typeface="+mn-ea"/>
                <a:cs typeface="+mn-cs"/>
              </a:rPr>
              <a:t>Precision</a:t>
            </a:r>
          </a:p>
          <a:p>
            <a:r>
              <a:rPr kumimoji="1" lang="ja-JP" altLang="en-US" sz="1200" kern="1200" baseline="0" dirty="0" smtClean="0">
                <a:solidFill>
                  <a:schemeClr val="tx1"/>
                </a:solidFill>
                <a:latin typeface="+mn-lt"/>
                <a:ea typeface="+mn-ea"/>
                <a:cs typeface="+mn-cs"/>
              </a:rPr>
              <a:t>適合率もしくは精度．結果画像においてオブジェクトピクセルとして抽出されたピクセルが，実際に正解画像のオブジェクトピクセルであった割合．この値が高ければ，結果画像におけるオブジェクトピクセルに対する信頼度が増加する．</a:t>
            </a:r>
            <a:endParaRPr kumimoji="1" lang="en-US" altLang="ja-JP" sz="1200" kern="1200" baseline="0" dirty="0" smtClean="0">
              <a:solidFill>
                <a:schemeClr val="tx1"/>
              </a:solidFill>
              <a:latin typeface="+mn-lt"/>
              <a:ea typeface="+mn-ea"/>
              <a:cs typeface="+mn-cs"/>
            </a:endParaRPr>
          </a:p>
          <a:p>
            <a:r>
              <a:rPr kumimoji="1" lang="en-US" altLang="ja-JP" sz="1200" kern="1200" baseline="0" dirty="0" smtClean="0">
                <a:solidFill>
                  <a:schemeClr val="tx1"/>
                </a:solidFill>
                <a:latin typeface="+mn-lt"/>
                <a:ea typeface="+mn-ea"/>
                <a:cs typeface="+mn-cs"/>
              </a:rPr>
              <a:t>Recall</a:t>
            </a:r>
          </a:p>
          <a:p>
            <a:r>
              <a:rPr kumimoji="1" lang="ja-JP" altLang="en-US" sz="1200" kern="1200" baseline="0" dirty="0" smtClean="0">
                <a:solidFill>
                  <a:schemeClr val="tx1"/>
                </a:solidFill>
                <a:latin typeface="+mn-lt"/>
                <a:ea typeface="+mn-ea"/>
                <a:cs typeface="+mn-cs"/>
              </a:rPr>
              <a:t>再現率．正解画像のオブジェクトピクセルのうち，結果画像においてオブジェクトピクセルとして抽出された割合．この値が高ければ，正解画像におけるオブジェクトピクセルに対する信頼度が増加する．</a:t>
            </a:r>
          </a:p>
          <a:p>
            <a:r>
              <a:rPr kumimoji="1" lang="en-US" altLang="ja-JP" sz="1200" kern="1200" baseline="0" dirty="0" smtClean="0">
                <a:solidFill>
                  <a:schemeClr val="tx1"/>
                </a:solidFill>
                <a:latin typeface="+mn-lt"/>
                <a:ea typeface="+mn-ea"/>
                <a:cs typeface="+mn-cs"/>
              </a:rPr>
              <a:t>Specificity</a:t>
            </a:r>
          </a:p>
          <a:p>
            <a:r>
              <a:rPr kumimoji="1" lang="ja-JP" altLang="en-US" sz="1200" kern="1200" baseline="0" dirty="0" smtClean="0">
                <a:solidFill>
                  <a:schemeClr val="tx1"/>
                </a:solidFill>
                <a:latin typeface="+mn-lt"/>
                <a:ea typeface="+mn-ea"/>
                <a:cs typeface="+mn-cs"/>
              </a:rPr>
              <a:t>特異度．正解画像の背景ピクセルのうち，結果画像において背景ピクセルとして除去された割合．この値が高ければ，除去された背景ピクセルの信頼度が増加する．</a:t>
            </a:r>
          </a:p>
          <a:p>
            <a:r>
              <a:rPr kumimoji="1" lang="en-US" altLang="ja-JP" sz="1200" kern="1200" baseline="0" dirty="0" smtClean="0">
                <a:solidFill>
                  <a:schemeClr val="tx1"/>
                </a:solidFill>
                <a:latin typeface="+mn-lt"/>
                <a:ea typeface="+mn-ea"/>
                <a:cs typeface="+mn-cs"/>
              </a:rPr>
              <a:t>F-measure</a:t>
            </a:r>
          </a:p>
          <a:p>
            <a:r>
              <a:rPr kumimoji="1" lang="en-US" altLang="ja-JP" sz="1200" kern="1200" baseline="0" dirty="0" smtClean="0">
                <a:solidFill>
                  <a:schemeClr val="tx1"/>
                </a:solidFill>
                <a:latin typeface="+mn-lt"/>
                <a:ea typeface="+mn-ea"/>
                <a:cs typeface="+mn-cs"/>
              </a:rPr>
              <a:t>F </a:t>
            </a:r>
            <a:r>
              <a:rPr kumimoji="1" lang="ja-JP" altLang="en-US" sz="1200" kern="1200" baseline="0" dirty="0" smtClean="0">
                <a:solidFill>
                  <a:schemeClr val="tx1"/>
                </a:solidFill>
                <a:latin typeface="+mn-lt"/>
                <a:ea typeface="+mn-ea"/>
                <a:cs typeface="+mn-cs"/>
              </a:rPr>
              <a:t>値と呼ばれる．</a:t>
            </a:r>
            <a:r>
              <a:rPr kumimoji="1" lang="en-US" altLang="ja-JP" sz="1200" kern="1200" baseline="0" dirty="0" smtClean="0">
                <a:solidFill>
                  <a:schemeClr val="tx1"/>
                </a:solidFill>
                <a:latin typeface="+mn-lt"/>
                <a:ea typeface="+mn-ea"/>
                <a:cs typeface="+mn-cs"/>
              </a:rPr>
              <a:t>Precision </a:t>
            </a:r>
            <a:r>
              <a:rPr kumimoji="1" lang="ja-JP" altLang="en-US" sz="1200" kern="1200" baseline="0" dirty="0" smtClean="0">
                <a:solidFill>
                  <a:schemeClr val="tx1"/>
                </a:solidFill>
                <a:latin typeface="+mn-lt"/>
                <a:ea typeface="+mn-ea"/>
                <a:cs typeface="+mn-cs"/>
              </a:rPr>
              <a:t>と</a:t>
            </a:r>
            <a:r>
              <a:rPr kumimoji="1" lang="en-US" altLang="ja-JP" sz="1200" kern="1200" baseline="0" dirty="0" smtClean="0">
                <a:solidFill>
                  <a:schemeClr val="tx1"/>
                </a:solidFill>
                <a:latin typeface="+mn-lt"/>
                <a:ea typeface="+mn-ea"/>
                <a:cs typeface="+mn-cs"/>
              </a:rPr>
              <a:t>Recall </a:t>
            </a:r>
            <a:r>
              <a:rPr kumimoji="1" lang="ja-JP" altLang="en-US" sz="1200" kern="1200" baseline="0" dirty="0" smtClean="0">
                <a:solidFill>
                  <a:schemeClr val="tx1"/>
                </a:solidFill>
                <a:latin typeface="+mn-lt"/>
                <a:ea typeface="+mn-ea"/>
                <a:cs typeface="+mn-cs"/>
              </a:rPr>
              <a:t>の調和平均．</a:t>
            </a:r>
          </a:p>
          <a:p>
            <a:r>
              <a:rPr kumimoji="1" lang="en-US" altLang="ja-JP" sz="1200" kern="1200" baseline="0" dirty="0" smtClean="0">
                <a:solidFill>
                  <a:schemeClr val="tx1"/>
                </a:solidFill>
                <a:latin typeface="+mn-lt"/>
                <a:ea typeface="+mn-ea"/>
                <a:cs typeface="+mn-cs"/>
              </a:rPr>
              <a:t>False Addition</a:t>
            </a:r>
          </a:p>
          <a:p>
            <a:r>
              <a:rPr kumimoji="1" lang="ja-JP" altLang="en-US" sz="1200" kern="1200" baseline="0" dirty="0" smtClean="0">
                <a:solidFill>
                  <a:schemeClr val="tx1"/>
                </a:solidFill>
                <a:latin typeface="+mn-lt"/>
                <a:ea typeface="+mn-ea"/>
                <a:cs typeface="+mn-cs"/>
              </a:rPr>
              <a:t>正解画像の背景ピクセルに対する結果画像の誤抽出ピクセルの割合．</a:t>
            </a:r>
          </a:p>
          <a:p>
            <a:r>
              <a:rPr kumimoji="1" lang="en-US" altLang="ja-JP" sz="1200" kern="1200" baseline="0" dirty="0" smtClean="0">
                <a:solidFill>
                  <a:schemeClr val="tx1"/>
                </a:solidFill>
                <a:latin typeface="+mn-lt"/>
                <a:ea typeface="+mn-ea"/>
                <a:cs typeface="+mn-cs"/>
              </a:rPr>
              <a:t>False Deletion</a:t>
            </a:r>
          </a:p>
          <a:p>
            <a:r>
              <a:rPr kumimoji="1" lang="ja-JP" altLang="en-US" sz="1200" kern="1200" baseline="0" dirty="0" smtClean="0">
                <a:solidFill>
                  <a:schemeClr val="tx1"/>
                </a:solidFill>
                <a:latin typeface="+mn-lt"/>
                <a:ea typeface="+mn-ea"/>
                <a:cs typeface="+mn-cs"/>
              </a:rPr>
              <a:t>正解画像のオブジェクトピクセルに対する結果画像の抽出不足ピクセルの割合．</a:t>
            </a:r>
            <a:endParaRPr kumimoji="1" lang="ja-JP" altLang="en-US" dirty="0"/>
          </a:p>
        </p:txBody>
      </p:sp>
      <p:sp>
        <p:nvSpPr>
          <p:cNvPr id="4" name="スライド番号プレースホルダ 3"/>
          <p:cNvSpPr>
            <a:spLocks noGrp="1"/>
          </p:cNvSpPr>
          <p:nvPr>
            <p:ph type="sldNum" sz="quarter" idx="10"/>
          </p:nvPr>
        </p:nvSpPr>
        <p:spPr/>
        <p:txBody>
          <a:bodyPr/>
          <a:lstStyle/>
          <a:p>
            <a:fld id="{5F723D38-1B5B-40F5-B81C-461AD32652D6}" type="slidenum">
              <a:rPr kumimoji="1" lang="ja-JP" altLang="en-US" smtClean="0"/>
              <a:pPr/>
              <a:t>25</a:t>
            </a:fld>
            <a:endParaRPr kumimoji="1" lang="ja-JP"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10000"/>
          </a:bodyPr>
          <a:lstStyle/>
          <a:p>
            <a:r>
              <a:rPr kumimoji="1" lang="en-US" altLang="ja-JP" sz="1200" kern="1200" baseline="0" dirty="0" smtClean="0">
                <a:solidFill>
                  <a:schemeClr val="tx1"/>
                </a:solidFill>
                <a:latin typeface="+mn-lt"/>
                <a:ea typeface="+mn-ea"/>
                <a:cs typeface="+mn-cs"/>
              </a:rPr>
              <a:t>Accuracy</a:t>
            </a:r>
          </a:p>
          <a:p>
            <a:r>
              <a:rPr kumimoji="1" lang="ja-JP" altLang="en-US" sz="1200" kern="1200" baseline="0" dirty="0" smtClean="0">
                <a:solidFill>
                  <a:schemeClr val="tx1"/>
                </a:solidFill>
                <a:latin typeface="+mn-lt"/>
                <a:ea typeface="+mn-ea"/>
                <a:cs typeface="+mn-cs"/>
              </a:rPr>
              <a:t>正確度もしくは正解率．結果画像全体における正解画像の画素値と一致した割合．この値が高ければ，画像全体に対する結果画像の信頼度が増加する．</a:t>
            </a:r>
          </a:p>
          <a:p>
            <a:r>
              <a:rPr kumimoji="1" lang="en-US" altLang="ja-JP" sz="1200" kern="1200" baseline="0" dirty="0" smtClean="0">
                <a:solidFill>
                  <a:schemeClr val="tx1"/>
                </a:solidFill>
                <a:latin typeface="+mn-lt"/>
                <a:ea typeface="+mn-ea"/>
                <a:cs typeface="+mn-cs"/>
              </a:rPr>
              <a:t>Precision</a:t>
            </a:r>
          </a:p>
          <a:p>
            <a:r>
              <a:rPr kumimoji="1" lang="ja-JP" altLang="en-US" sz="1200" kern="1200" baseline="0" dirty="0" smtClean="0">
                <a:solidFill>
                  <a:schemeClr val="tx1"/>
                </a:solidFill>
                <a:latin typeface="+mn-lt"/>
                <a:ea typeface="+mn-ea"/>
                <a:cs typeface="+mn-cs"/>
              </a:rPr>
              <a:t>適合率もしくは精度．結果画像においてオブジェクトピクセルとして抽出されたピクセルが，実際に正解画像のオブジェクトピクセルであった割合．この値が高ければ，結果画像におけるオブジェクトピクセルに対する信頼度が増加する．</a:t>
            </a:r>
            <a:endParaRPr kumimoji="1" lang="en-US" altLang="ja-JP" sz="1200" kern="1200" baseline="0" dirty="0" smtClean="0">
              <a:solidFill>
                <a:schemeClr val="tx1"/>
              </a:solidFill>
              <a:latin typeface="+mn-lt"/>
              <a:ea typeface="+mn-ea"/>
              <a:cs typeface="+mn-cs"/>
            </a:endParaRPr>
          </a:p>
          <a:p>
            <a:r>
              <a:rPr kumimoji="1" lang="en-US" altLang="ja-JP" sz="1200" kern="1200" baseline="0" dirty="0" smtClean="0">
                <a:solidFill>
                  <a:schemeClr val="tx1"/>
                </a:solidFill>
                <a:latin typeface="+mn-lt"/>
                <a:ea typeface="+mn-ea"/>
                <a:cs typeface="+mn-cs"/>
              </a:rPr>
              <a:t>Recall</a:t>
            </a:r>
          </a:p>
          <a:p>
            <a:r>
              <a:rPr kumimoji="1" lang="ja-JP" altLang="en-US" sz="1200" kern="1200" baseline="0" dirty="0" smtClean="0">
                <a:solidFill>
                  <a:schemeClr val="tx1"/>
                </a:solidFill>
                <a:latin typeface="+mn-lt"/>
                <a:ea typeface="+mn-ea"/>
                <a:cs typeface="+mn-cs"/>
              </a:rPr>
              <a:t>再現率．正解画像のオブジェクトピクセルのうち，結果画像においてオブジェクトピクセルとして抽出された割合．この値が高ければ，正解画像におけるオブジェクトピクセルに対する信頼度が増加する．</a:t>
            </a:r>
          </a:p>
          <a:p>
            <a:r>
              <a:rPr kumimoji="1" lang="en-US" altLang="ja-JP" sz="1200" kern="1200" baseline="0" dirty="0" smtClean="0">
                <a:solidFill>
                  <a:schemeClr val="tx1"/>
                </a:solidFill>
                <a:latin typeface="+mn-lt"/>
                <a:ea typeface="+mn-ea"/>
                <a:cs typeface="+mn-cs"/>
              </a:rPr>
              <a:t>Specificity</a:t>
            </a:r>
          </a:p>
          <a:p>
            <a:r>
              <a:rPr kumimoji="1" lang="ja-JP" altLang="en-US" sz="1200" kern="1200" baseline="0" dirty="0" smtClean="0">
                <a:solidFill>
                  <a:schemeClr val="tx1"/>
                </a:solidFill>
                <a:latin typeface="+mn-lt"/>
                <a:ea typeface="+mn-ea"/>
                <a:cs typeface="+mn-cs"/>
              </a:rPr>
              <a:t>特異度．正解画像の背景ピクセルのうち，結果画像において背景ピクセルとして除去された割合．この値が高ければ，除去された背景ピクセルの信頼度が増加する．</a:t>
            </a:r>
          </a:p>
          <a:p>
            <a:r>
              <a:rPr kumimoji="1" lang="en-US" altLang="ja-JP" sz="1200" kern="1200" baseline="0" dirty="0" smtClean="0">
                <a:solidFill>
                  <a:schemeClr val="tx1"/>
                </a:solidFill>
                <a:latin typeface="+mn-lt"/>
                <a:ea typeface="+mn-ea"/>
                <a:cs typeface="+mn-cs"/>
              </a:rPr>
              <a:t>F-measure</a:t>
            </a:r>
          </a:p>
          <a:p>
            <a:r>
              <a:rPr kumimoji="1" lang="en-US" altLang="ja-JP" sz="1200" kern="1200" baseline="0" dirty="0" smtClean="0">
                <a:solidFill>
                  <a:schemeClr val="tx1"/>
                </a:solidFill>
                <a:latin typeface="+mn-lt"/>
                <a:ea typeface="+mn-ea"/>
                <a:cs typeface="+mn-cs"/>
              </a:rPr>
              <a:t>F </a:t>
            </a:r>
            <a:r>
              <a:rPr kumimoji="1" lang="ja-JP" altLang="en-US" sz="1200" kern="1200" baseline="0" dirty="0" smtClean="0">
                <a:solidFill>
                  <a:schemeClr val="tx1"/>
                </a:solidFill>
                <a:latin typeface="+mn-lt"/>
                <a:ea typeface="+mn-ea"/>
                <a:cs typeface="+mn-cs"/>
              </a:rPr>
              <a:t>値と呼ばれる．</a:t>
            </a:r>
            <a:r>
              <a:rPr kumimoji="1" lang="en-US" altLang="ja-JP" sz="1200" kern="1200" baseline="0" dirty="0" smtClean="0">
                <a:solidFill>
                  <a:schemeClr val="tx1"/>
                </a:solidFill>
                <a:latin typeface="+mn-lt"/>
                <a:ea typeface="+mn-ea"/>
                <a:cs typeface="+mn-cs"/>
              </a:rPr>
              <a:t>Precision </a:t>
            </a:r>
            <a:r>
              <a:rPr kumimoji="1" lang="ja-JP" altLang="en-US" sz="1200" kern="1200" baseline="0" dirty="0" smtClean="0">
                <a:solidFill>
                  <a:schemeClr val="tx1"/>
                </a:solidFill>
                <a:latin typeface="+mn-lt"/>
                <a:ea typeface="+mn-ea"/>
                <a:cs typeface="+mn-cs"/>
              </a:rPr>
              <a:t>と</a:t>
            </a:r>
            <a:r>
              <a:rPr kumimoji="1" lang="en-US" altLang="ja-JP" sz="1200" kern="1200" baseline="0" dirty="0" smtClean="0">
                <a:solidFill>
                  <a:schemeClr val="tx1"/>
                </a:solidFill>
                <a:latin typeface="+mn-lt"/>
                <a:ea typeface="+mn-ea"/>
                <a:cs typeface="+mn-cs"/>
              </a:rPr>
              <a:t>Recall </a:t>
            </a:r>
            <a:r>
              <a:rPr kumimoji="1" lang="ja-JP" altLang="en-US" sz="1200" kern="1200" baseline="0" dirty="0" smtClean="0">
                <a:solidFill>
                  <a:schemeClr val="tx1"/>
                </a:solidFill>
                <a:latin typeface="+mn-lt"/>
                <a:ea typeface="+mn-ea"/>
                <a:cs typeface="+mn-cs"/>
              </a:rPr>
              <a:t>の調和平均．</a:t>
            </a:r>
          </a:p>
          <a:p>
            <a:r>
              <a:rPr kumimoji="1" lang="en-US" altLang="ja-JP" sz="1200" kern="1200" baseline="0" dirty="0" smtClean="0">
                <a:solidFill>
                  <a:schemeClr val="tx1"/>
                </a:solidFill>
                <a:latin typeface="+mn-lt"/>
                <a:ea typeface="+mn-ea"/>
                <a:cs typeface="+mn-cs"/>
              </a:rPr>
              <a:t>False Addition</a:t>
            </a:r>
          </a:p>
          <a:p>
            <a:r>
              <a:rPr kumimoji="1" lang="ja-JP" altLang="en-US" sz="1200" kern="1200" baseline="0" dirty="0" smtClean="0">
                <a:solidFill>
                  <a:schemeClr val="tx1"/>
                </a:solidFill>
                <a:latin typeface="+mn-lt"/>
                <a:ea typeface="+mn-ea"/>
                <a:cs typeface="+mn-cs"/>
              </a:rPr>
              <a:t>正解画像の背景ピクセルに対する結果画像の誤抽出ピクセルの割合．</a:t>
            </a:r>
          </a:p>
          <a:p>
            <a:r>
              <a:rPr kumimoji="1" lang="en-US" altLang="ja-JP" sz="1200" kern="1200" baseline="0" dirty="0" smtClean="0">
                <a:solidFill>
                  <a:schemeClr val="tx1"/>
                </a:solidFill>
                <a:latin typeface="+mn-lt"/>
                <a:ea typeface="+mn-ea"/>
                <a:cs typeface="+mn-cs"/>
              </a:rPr>
              <a:t>False Deletion</a:t>
            </a:r>
          </a:p>
          <a:p>
            <a:r>
              <a:rPr kumimoji="1" lang="ja-JP" altLang="en-US" sz="1200" kern="1200" baseline="0" dirty="0" smtClean="0">
                <a:solidFill>
                  <a:schemeClr val="tx1"/>
                </a:solidFill>
                <a:latin typeface="+mn-lt"/>
                <a:ea typeface="+mn-ea"/>
                <a:cs typeface="+mn-cs"/>
              </a:rPr>
              <a:t>正解画像のオブジェクトピクセルに対する結果画像の抽出不足ピクセルの割合．</a:t>
            </a:r>
            <a:endParaRPr kumimoji="1" lang="ja-JP" altLang="en-US" dirty="0"/>
          </a:p>
        </p:txBody>
      </p:sp>
      <p:sp>
        <p:nvSpPr>
          <p:cNvPr id="4" name="スライド番号プレースホルダ 3"/>
          <p:cNvSpPr>
            <a:spLocks noGrp="1"/>
          </p:cNvSpPr>
          <p:nvPr>
            <p:ph type="sldNum" sz="quarter" idx="10"/>
          </p:nvPr>
        </p:nvSpPr>
        <p:spPr/>
        <p:txBody>
          <a:bodyPr/>
          <a:lstStyle/>
          <a:p>
            <a:fld id="{5F723D38-1B5B-40F5-B81C-461AD32652D6}" type="slidenum">
              <a:rPr kumimoji="1" lang="ja-JP" altLang="en-US" smtClean="0"/>
              <a:pPr/>
              <a:t>26</a:t>
            </a:fld>
            <a:endParaRPr kumimoji="1" lang="ja-JP"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10000"/>
          </a:bodyPr>
          <a:lstStyle/>
          <a:p>
            <a:r>
              <a:rPr kumimoji="1" lang="en-US" altLang="ja-JP" sz="1200" kern="1200" baseline="0" dirty="0" smtClean="0">
                <a:solidFill>
                  <a:schemeClr val="tx1"/>
                </a:solidFill>
                <a:latin typeface="+mn-lt"/>
                <a:ea typeface="+mn-ea"/>
                <a:cs typeface="+mn-cs"/>
              </a:rPr>
              <a:t>Accuracy</a:t>
            </a:r>
          </a:p>
          <a:p>
            <a:r>
              <a:rPr kumimoji="1" lang="ja-JP" altLang="en-US" sz="1200" kern="1200" baseline="0" dirty="0" smtClean="0">
                <a:solidFill>
                  <a:schemeClr val="tx1"/>
                </a:solidFill>
                <a:latin typeface="+mn-lt"/>
                <a:ea typeface="+mn-ea"/>
                <a:cs typeface="+mn-cs"/>
              </a:rPr>
              <a:t>正確度もしくは正解率．結果画像全体における正解画像の画素値と一致した割合．この値が高ければ，画像全体に対する結果画像の信頼度が増加する．</a:t>
            </a:r>
          </a:p>
          <a:p>
            <a:r>
              <a:rPr kumimoji="1" lang="en-US" altLang="ja-JP" sz="1200" kern="1200" baseline="0" dirty="0" smtClean="0">
                <a:solidFill>
                  <a:schemeClr val="tx1"/>
                </a:solidFill>
                <a:latin typeface="+mn-lt"/>
                <a:ea typeface="+mn-ea"/>
                <a:cs typeface="+mn-cs"/>
              </a:rPr>
              <a:t>Precision</a:t>
            </a:r>
          </a:p>
          <a:p>
            <a:r>
              <a:rPr kumimoji="1" lang="ja-JP" altLang="en-US" sz="1200" kern="1200" baseline="0" dirty="0" smtClean="0">
                <a:solidFill>
                  <a:schemeClr val="tx1"/>
                </a:solidFill>
                <a:latin typeface="+mn-lt"/>
                <a:ea typeface="+mn-ea"/>
                <a:cs typeface="+mn-cs"/>
              </a:rPr>
              <a:t>適合率もしくは精度．結果画像においてオブジェクトピクセルとして抽出されたピクセルが，実際に正解画像のオブジェクトピクセルであった割合．この値が高ければ，結果画像におけるオブジェクトピクセルに対する信頼度が増加する．</a:t>
            </a:r>
            <a:endParaRPr kumimoji="1" lang="en-US" altLang="ja-JP" sz="1200" kern="1200" baseline="0" dirty="0" smtClean="0">
              <a:solidFill>
                <a:schemeClr val="tx1"/>
              </a:solidFill>
              <a:latin typeface="+mn-lt"/>
              <a:ea typeface="+mn-ea"/>
              <a:cs typeface="+mn-cs"/>
            </a:endParaRPr>
          </a:p>
          <a:p>
            <a:r>
              <a:rPr kumimoji="1" lang="en-US" altLang="ja-JP" sz="1200" kern="1200" baseline="0" dirty="0" smtClean="0">
                <a:solidFill>
                  <a:schemeClr val="tx1"/>
                </a:solidFill>
                <a:latin typeface="+mn-lt"/>
                <a:ea typeface="+mn-ea"/>
                <a:cs typeface="+mn-cs"/>
              </a:rPr>
              <a:t>Recall</a:t>
            </a:r>
          </a:p>
          <a:p>
            <a:r>
              <a:rPr kumimoji="1" lang="ja-JP" altLang="en-US" sz="1200" kern="1200" baseline="0" dirty="0" smtClean="0">
                <a:solidFill>
                  <a:schemeClr val="tx1"/>
                </a:solidFill>
                <a:latin typeface="+mn-lt"/>
                <a:ea typeface="+mn-ea"/>
                <a:cs typeface="+mn-cs"/>
              </a:rPr>
              <a:t>再現率．正解画像のオブジェクトピクセルのうち，結果画像においてオブジェクトピクセルとして抽出された割合．この値が高ければ，正解画像におけるオブジェクトピクセルに対する信頼度が増加する．</a:t>
            </a:r>
          </a:p>
          <a:p>
            <a:r>
              <a:rPr kumimoji="1" lang="en-US" altLang="ja-JP" sz="1200" kern="1200" baseline="0" dirty="0" smtClean="0">
                <a:solidFill>
                  <a:schemeClr val="tx1"/>
                </a:solidFill>
                <a:latin typeface="+mn-lt"/>
                <a:ea typeface="+mn-ea"/>
                <a:cs typeface="+mn-cs"/>
              </a:rPr>
              <a:t>Specificity</a:t>
            </a:r>
          </a:p>
          <a:p>
            <a:r>
              <a:rPr kumimoji="1" lang="ja-JP" altLang="en-US" sz="1200" kern="1200" baseline="0" dirty="0" smtClean="0">
                <a:solidFill>
                  <a:schemeClr val="tx1"/>
                </a:solidFill>
                <a:latin typeface="+mn-lt"/>
                <a:ea typeface="+mn-ea"/>
                <a:cs typeface="+mn-cs"/>
              </a:rPr>
              <a:t>特異度．正解画像の背景ピクセルのうち，結果画像において背景ピクセルとして除去された割合．この値が高ければ，除去された背景ピクセルの信頼度が増加する．</a:t>
            </a:r>
          </a:p>
          <a:p>
            <a:r>
              <a:rPr kumimoji="1" lang="en-US" altLang="ja-JP" sz="1200" kern="1200" baseline="0" dirty="0" smtClean="0">
                <a:solidFill>
                  <a:schemeClr val="tx1"/>
                </a:solidFill>
                <a:latin typeface="+mn-lt"/>
                <a:ea typeface="+mn-ea"/>
                <a:cs typeface="+mn-cs"/>
              </a:rPr>
              <a:t>F-measure</a:t>
            </a:r>
          </a:p>
          <a:p>
            <a:r>
              <a:rPr kumimoji="1" lang="en-US" altLang="ja-JP" sz="1200" kern="1200" baseline="0" dirty="0" smtClean="0">
                <a:solidFill>
                  <a:schemeClr val="tx1"/>
                </a:solidFill>
                <a:latin typeface="+mn-lt"/>
                <a:ea typeface="+mn-ea"/>
                <a:cs typeface="+mn-cs"/>
              </a:rPr>
              <a:t>F </a:t>
            </a:r>
            <a:r>
              <a:rPr kumimoji="1" lang="ja-JP" altLang="en-US" sz="1200" kern="1200" baseline="0" dirty="0" smtClean="0">
                <a:solidFill>
                  <a:schemeClr val="tx1"/>
                </a:solidFill>
                <a:latin typeface="+mn-lt"/>
                <a:ea typeface="+mn-ea"/>
                <a:cs typeface="+mn-cs"/>
              </a:rPr>
              <a:t>値と呼ばれる．</a:t>
            </a:r>
            <a:r>
              <a:rPr kumimoji="1" lang="en-US" altLang="ja-JP" sz="1200" kern="1200" baseline="0" dirty="0" smtClean="0">
                <a:solidFill>
                  <a:schemeClr val="tx1"/>
                </a:solidFill>
                <a:latin typeface="+mn-lt"/>
                <a:ea typeface="+mn-ea"/>
                <a:cs typeface="+mn-cs"/>
              </a:rPr>
              <a:t>Precision </a:t>
            </a:r>
            <a:r>
              <a:rPr kumimoji="1" lang="ja-JP" altLang="en-US" sz="1200" kern="1200" baseline="0" dirty="0" smtClean="0">
                <a:solidFill>
                  <a:schemeClr val="tx1"/>
                </a:solidFill>
                <a:latin typeface="+mn-lt"/>
                <a:ea typeface="+mn-ea"/>
                <a:cs typeface="+mn-cs"/>
              </a:rPr>
              <a:t>と</a:t>
            </a:r>
            <a:r>
              <a:rPr kumimoji="1" lang="en-US" altLang="ja-JP" sz="1200" kern="1200" baseline="0" dirty="0" smtClean="0">
                <a:solidFill>
                  <a:schemeClr val="tx1"/>
                </a:solidFill>
                <a:latin typeface="+mn-lt"/>
                <a:ea typeface="+mn-ea"/>
                <a:cs typeface="+mn-cs"/>
              </a:rPr>
              <a:t>Recall </a:t>
            </a:r>
            <a:r>
              <a:rPr kumimoji="1" lang="ja-JP" altLang="en-US" sz="1200" kern="1200" baseline="0" dirty="0" smtClean="0">
                <a:solidFill>
                  <a:schemeClr val="tx1"/>
                </a:solidFill>
                <a:latin typeface="+mn-lt"/>
                <a:ea typeface="+mn-ea"/>
                <a:cs typeface="+mn-cs"/>
              </a:rPr>
              <a:t>の調和平均．</a:t>
            </a:r>
          </a:p>
          <a:p>
            <a:r>
              <a:rPr kumimoji="1" lang="en-US" altLang="ja-JP" sz="1200" kern="1200" baseline="0" dirty="0" smtClean="0">
                <a:solidFill>
                  <a:schemeClr val="tx1"/>
                </a:solidFill>
                <a:latin typeface="+mn-lt"/>
                <a:ea typeface="+mn-ea"/>
                <a:cs typeface="+mn-cs"/>
              </a:rPr>
              <a:t>False Addition</a:t>
            </a:r>
          </a:p>
          <a:p>
            <a:r>
              <a:rPr kumimoji="1" lang="ja-JP" altLang="en-US" sz="1200" kern="1200" baseline="0" dirty="0" smtClean="0">
                <a:solidFill>
                  <a:schemeClr val="tx1"/>
                </a:solidFill>
                <a:latin typeface="+mn-lt"/>
                <a:ea typeface="+mn-ea"/>
                <a:cs typeface="+mn-cs"/>
              </a:rPr>
              <a:t>正解画像の背景ピクセルに対する結果画像の誤抽出ピクセルの割合．</a:t>
            </a:r>
          </a:p>
          <a:p>
            <a:r>
              <a:rPr kumimoji="1" lang="en-US" altLang="ja-JP" sz="1200" kern="1200" baseline="0" dirty="0" smtClean="0">
                <a:solidFill>
                  <a:schemeClr val="tx1"/>
                </a:solidFill>
                <a:latin typeface="+mn-lt"/>
                <a:ea typeface="+mn-ea"/>
                <a:cs typeface="+mn-cs"/>
              </a:rPr>
              <a:t>False Deletion</a:t>
            </a:r>
          </a:p>
          <a:p>
            <a:r>
              <a:rPr kumimoji="1" lang="ja-JP" altLang="en-US" sz="1200" kern="1200" baseline="0" dirty="0" smtClean="0">
                <a:solidFill>
                  <a:schemeClr val="tx1"/>
                </a:solidFill>
                <a:latin typeface="+mn-lt"/>
                <a:ea typeface="+mn-ea"/>
                <a:cs typeface="+mn-cs"/>
              </a:rPr>
              <a:t>正解画像のオブジェクトピクセルに対する結果画像の抽出不足ピクセルの割合．</a:t>
            </a:r>
            <a:endParaRPr kumimoji="1" lang="ja-JP" altLang="en-US" dirty="0"/>
          </a:p>
        </p:txBody>
      </p:sp>
      <p:sp>
        <p:nvSpPr>
          <p:cNvPr id="4" name="スライド番号プレースホルダ 3"/>
          <p:cNvSpPr>
            <a:spLocks noGrp="1"/>
          </p:cNvSpPr>
          <p:nvPr>
            <p:ph type="sldNum" sz="quarter" idx="10"/>
          </p:nvPr>
        </p:nvSpPr>
        <p:spPr/>
        <p:txBody>
          <a:bodyPr/>
          <a:lstStyle/>
          <a:p>
            <a:fld id="{5F723D38-1B5B-40F5-B81C-461AD32652D6}" type="slidenum">
              <a:rPr kumimoji="1" lang="ja-JP" altLang="en-US" smtClean="0"/>
              <a:pPr/>
              <a:t>27</a:t>
            </a:fld>
            <a:endParaRPr kumimoji="1" lang="ja-JP"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z="1200" kern="1200" baseline="0" dirty="0" smtClean="0">
                <a:solidFill>
                  <a:schemeClr val="tx1"/>
                </a:solidFill>
                <a:latin typeface="+mn-lt"/>
                <a:ea typeface="+mn-ea"/>
                <a:cs typeface="+mn-cs"/>
              </a:rPr>
              <a:t>元画像</a:t>
            </a:r>
            <a:r>
              <a:rPr kumimoji="1" lang="en-US" altLang="ja-JP" sz="1200" kern="1200" baseline="0" dirty="0" smtClean="0">
                <a:solidFill>
                  <a:schemeClr val="tx1"/>
                </a:solidFill>
                <a:latin typeface="+mn-lt"/>
                <a:ea typeface="+mn-ea"/>
                <a:cs typeface="+mn-cs"/>
              </a:rPr>
              <a:t>150 </a:t>
            </a:r>
            <a:r>
              <a:rPr kumimoji="1" lang="ja-JP" altLang="en-US" sz="1200" kern="1200" baseline="0" dirty="0" smtClean="0">
                <a:solidFill>
                  <a:schemeClr val="tx1"/>
                </a:solidFill>
                <a:latin typeface="+mn-lt"/>
                <a:ea typeface="+mn-ea"/>
                <a:cs typeface="+mn-cs"/>
              </a:rPr>
              <a:t>枚の各画素について，その分散を計算し，その値が大きいものほど最大値に重みを，その値が小さいものほど平均値に重みをもたせて背景の視差マップを作成する．</a:t>
            </a:r>
            <a:endParaRPr kumimoji="1" lang="en-US" altLang="ja-JP" sz="1200" kern="1200" baseline="0" dirty="0" smtClean="0">
              <a:solidFill>
                <a:schemeClr val="tx1"/>
              </a:solidFill>
              <a:latin typeface="+mn-lt"/>
              <a:ea typeface="+mn-ea"/>
              <a:cs typeface="+mn-cs"/>
            </a:endParaRPr>
          </a:p>
          <a:p>
            <a:r>
              <a:rPr kumimoji="1" lang="ja-JP" altLang="en-US" sz="1200" kern="1200" baseline="0" dirty="0" smtClean="0">
                <a:solidFill>
                  <a:schemeClr val="tx1"/>
                </a:solidFill>
                <a:latin typeface="+mn-lt"/>
                <a:ea typeface="+mn-ea"/>
                <a:cs typeface="+mn-cs"/>
              </a:rPr>
              <a:t>ノイズはフレームごとに離散的に出現するので，分散が大きくなるという特徴を利用している．</a:t>
            </a:r>
            <a:endParaRPr kumimoji="1" lang="en-US" altLang="ja-JP" sz="1200" kern="1200" baseline="0" dirty="0" smtClean="0">
              <a:solidFill>
                <a:schemeClr val="tx1"/>
              </a:solidFill>
              <a:latin typeface="+mn-lt"/>
              <a:ea typeface="+mn-ea"/>
              <a:cs typeface="+mn-cs"/>
            </a:endParaRPr>
          </a:p>
          <a:p>
            <a:r>
              <a:rPr kumimoji="1" lang="ja-JP" altLang="en-US" sz="1200" kern="1200" baseline="0" dirty="0" smtClean="0">
                <a:solidFill>
                  <a:schemeClr val="tx1"/>
                </a:solidFill>
                <a:latin typeface="+mn-lt"/>
                <a:ea typeface="+mn-ea"/>
                <a:cs typeface="+mn-cs"/>
              </a:rPr>
              <a:t>式のように背景の視差マップを作成した．</a:t>
            </a:r>
            <a:endParaRPr kumimoji="1" lang="ja-JP" altLang="en-US" dirty="0"/>
          </a:p>
        </p:txBody>
      </p:sp>
      <p:sp>
        <p:nvSpPr>
          <p:cNvPr id="4" name="スライド番号プレースホルダ 3"/>
          <p:cNvSpPr>
            <a:spLocks noGrp="1"/>
          </p:cNvSpPr>
          <p:nvPr>
            <p:ph type="sldNum" sz="quarter" idx="10"/>
          </p:nvPr>
        </p:nvSpPr>
        <p:spPr/>
        <p:txBody>
          <a:bodyPr/>
          <a:lstStyle/>
          <a:p>
            <a:fld id="{5F723D38-1B5B-40F5-B81C-461AD32652D6}" type="slidenum">
              <a:rPr kumimoji="1" lang="ja-JP" altLang="en-US" smtClean="0"/>
              <a:pPr/>
              <a:t>28</a:t>
            </a:fld>
            <a:endParaRPr kumimoji="1" lang="ja-JP"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30fps</a:t>
            </a:r>
          </a:p>
          <a:p>
            <a:r>
              <a:rPr kumimoji="1" lang="en-US" altLang="ja-JP" dirty="0" smtClean="0"/>
              <a:t>33msec</a:t>
            </a:r>
            <a:r>
              <a:rPr kumimoji="1" lang="ja-JP" altLang="en-US" dirty="0" smtClean="0"/>
              <a:t>が必要</a:t>
            </a:r>
            <a:endParaRPr kumimoji="1" lang="en-US" altLang="ja-JP" dirty="0" smtClean="0"/>
          </a:p>
          <a:p>
            <a:endParaRPr kumimoji="1" lang="ja-JP" altLang="en-US" dirty="0"/>
          </a:p>
        </p:txBody>
      </p:sp>
      <p:sp>
        <p:nvSpPr>
          <p:cNvPr id="4" name="スライド番号プレースホルダ 3"/>
          <p:cNvSpPr>
            <a:spLocks noGrp="1"/>
          </p:cNvSpPr>
          <p:nvPr>
            <p:ph type="sldNum" sz="quarter" idx="10"/>
          </p:nvPr>
        </p:nvSpPr>
        <p:spPr/>
        <p:txBody>
          <a:bodyPr/>
          <a:lstStyle/>
          <a:p>
            <a:fld id="{5F723D38-1B5B-40F5-B81C-461AD32652D6}" type="slidenum">
              <a:rPr kumimoji="1" lang="ja-JP" altLang="en-US" smtClean="0"/>
              <a:pPr/>
              <a:t>29</a:t>
            </a:fld>
            <a:endParaRPr kumimoji="1" lang="ja-JP"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5F723D38-1B5B-40F5-B81C-461AD32652D6}" type="slidenum">
              <a:rPr kumimoji="1" lang="ja-JP" altLang="en-US" smtClean="0"/>
              <a:pPr/>
              <a:t>30</a:t>
            </a:fld>
            <a:endParaRPr kumimoji="1" lang="ja-JP"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1" lang="ja-JP" altLang="en-US" dirty="0" smtClean="0"/>
              <a:t>続いて</a:t>
            </a:r>
            <a:r>
              <a:rPr kumimoji="1" lang="en-US" altLang="ja-JP" dirty="0" smtClean="0"/>
              <a:t>F-measure</a:t>
            </a:r>
            <a:r>
              <a:rPr kumimoji="1" lang="ja-JP" altLang="en-US" dirty="0" smtClean="0"/>
              <a:t>のみを抜粋した抽出結果を示します．</a:t>
            </a:r>
          </a:p>
        </p:txBody>
      </p:sp>
      <p:sp>
        <p:nvSpPr>
          <p:cNvPr id="4" name="スライド番号プレースホルダ 3"/>
          <p:cNvSpPr>
            <a:spLocks noGrp="1"/>
          </p:cNvSpPr>
          <p:nvPr>
            <p:ph type="sldNum" sz="quarter" idx="10"/>
          </p:nvPr>
        </p:nvSpPr>
        <p:spPr/>
        <p:txBody>
          <a:bodyPr/>
          <a:lstStyle/>
          <a:p>
            <a:fld id="{5F723D38-1B5B-40F5-B81C-461AD32652D6}" type="slidenum">
              <a:rPr kumimoji="1" lang="ja-JP" altLang="en-US" smtClean="0"/>
              <a:pPr/>
              <a:t>31</a:t>
            </a:fld>
            <a:endParaRPr kumimoji="1" lang="ja-JP"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sz="1200" dirty="0" smtClean="0"/>
              <a:t>この写真は</a:t>
            </a:r>
            <a:r>
              <a:rPr lang="en-US" altLang="ja-JP" sz="1200" dirty="0" smtClean="0"/>
              <a:t>t-Room</a:t>
            </a:r>
            <a:r>
              <a:rPr lang="ja-JP" altLang="en-US" sz="1200" dirty="0" smtClean="0"/>
              <a:t>内の真ん中に立った様子です．すべてのディスプレイに被写体が映りこみ，さらに鏡合わせのような映像のエコーが発生していることが分かると思います．</a:t>
            </a:r>
            <a:endParaRPr lang="en-US" altLang="ja-JP" sz="1200" dirty="0" smtClean="0"/>
          </a:p>
          <a:p>
            <a:r>
              <a:rPr lang="en-US" altLang="ja-JP" sz="1200" dirty="0" smtClean="0"/>
              <a:t>[</a:t>
            </a:r>
            <a:r>
              <a:rPr lang="ja-JP" altLang="en-US" sz="1200" dirty="0" smtClean="0"/>
              <a:t>クリック忘れないように</a:t>
            </a:r>
            <a:r>
              <a:rPr lang="en-US" altLang="ja-JP" sz="1200" dirty="0" smtClean="0"/>
              <a:t>]</a:t>
            </a:r>
            <a:endParaRPr lang="en-US" altLang="ja-JP" sz="1200" dirty="0" smtClean="0"/>
          </a:p>
          <a:p>
            <a:r>
              <a:rPr kumimoji="1" lang="en-US" altLang="ja-JP" sz="1200" kern="1200" baseline="0" dirty="0" smtClean="0">
                <a:solidFill>
                  <a:schemeClr val="tx1"/>
                </a:solidFill>
                <a:latin typeface="+mn-lt"/>
                <a:ea typeface="+mn-ea"/>
                <a:cs typeface="+mn-cs"/>
              </a:rPr>
              <a:t>t-Room </a:t>
            </a:r>
            <a:r>
              <a:rPr kumimoji="1" lang="ja-JP" altLang="en-US" sz="1200" kern="1200" baseline="0" dirty="0" smtClean="0">
                <a:solidFill>
                  <a:schemeClr val="tx1"/>
                </a:solidFill>
                <a:latin typeface="+mn-lt"/>
                <a:ea typeface="+mn-ea"/>
                <a:cs typeface="+mn-cs"/>
              </a:rPr>
              <a:t>では，ディスプレイとカメラが対峙するという特殊な構造をとっている為，カメラの映像にエコーが発生するという問題があります</a:t>
            </a:r>
            <a:r>
              <a:rPr kumimoji="1" lang="ja-JP" altLang="en-US" sz="1200" kern="1200" baseline="0" dirty="0" smtClean="0">
                <a:solidFill>
                  <a:schemeClr val="tx1"/>
                </a:solidFill>
                <a:latin typeface="+mn-lt"/>
                <a:ea typeface="+mn-ea"/>
                <a:cs typeface="+mn-cs"/>
              </a:rPr>
              <a:t>．</a:t>
            </a:r>
            <a:endParaRPr kumimoji="1" lang="en-US" altLang="ja-JP" sz="1200" kern="1200" baseline="0" dirty="0" smtClean="0">
              <a:solidFill>
                <a:schemeClr val="tx1"/>
              </a:solidFill>
              <a:latin typeface="+mn-lt"/>
              <a:ea typeface="+mn-ea"/>
              <a:cs typeface="+mn-cs"/>
            </a:endParaRPr>
          </a:p>
          <a:p>
            <a:r>
              <a:rPr kumimoji="1" lang="en-US" altLang="ja-JP" sz="1800" b="1" u="sng" kern="1200" baseline="0" dirty="0" smtClean="0">
                <a:solidFill>
                  <a:schemeClr val="tx1"/>
                </a:solidFill>
                <a:latin typeface="+mn-lt"/>
                <a:ea typeface="+mn-ea"/>
                <a:cs typeface="+mn-cs"/>
              </a:rPr>
              <a:t>[</a:t>
            </a:r>
            <a:r>
              <a:rPr kumimoji="1" lang="ja-JP" altLang="en-US" sz="1800" b="1" u="sng" kern="1200" baseline="0" dirty="0" smtClean="0">
                <a:solidFill>
                  <a:schemeClr val="tx1"/>
                </a:solidFill>
                <a:latin typeface="+mn-lt"/>
                <a:ea typeface="+mn-ea"/>
                <a:cs typeface="+mn-cs"/>
              </a:rPr>
              <a:t>クリック</a:t>
            </a:r>
            <a:r>
              <a:rPr kumimoji="1" lang="en-US" altLang="ja-JP" sz="1800" b="1" u="sng" kern="1200" baseline="0" dirty="0" smtClean="0">
                <a:solidFill>
                  <a:schemeClr val="tx1"/>
                </a:solidFill>
                <a:latin typeface="+mn-lt"/>
                <a:ea typeface="+mn-ea"/>
                <a:cs typeface="+mn-cs"/>
              </a:rPr>
              <a:t>]</a:t>
            </a:r>
            <a:endParaRPr kumimoji="1" lang="en-US" altLang="ja-JP" sz="1800" b="1" u="sng" dirty="0" smtClean="0"/>
          </a:p>
          <a:p>
            <a:r>
              <a:rPr kumimoji="1" lang="ja-JP" altLang="en-US" sz="1200" kern="1200" baseline="0" dirty="0" smtClean="0">
                <a:solidFill>
                  <a:schemeClr val="tx1"/>
                </a:solidFill>
                <a:latin typeface="+mn-lt"/>
                <a:ea typeface="+mn-ea"/>
                <a:cs typeface="+mn-cs"/>
              </a:rPr>
              <a:t>また，我が研究室では従来使用することが想定されていなかった</a:t>
            </a:r>
            <a:r>
              <a:rPr kumimoji="1" lang="en-US" altLang="ja-JP" sz="1200" kern="1200" baseline="0" dirty="0" smtClean="0">
                <a:solidFill>
                  <a:schemeClr val="tx1"/>
                </a:solidFill>
                <a:latin typeface="+mn-lt"/>
                <a:ea typeface="+mn-ea"/>
                <a:cs typeface="+mn-cs"/>
              </a:rPr>
              <a:t>t-Room </a:t>
            </a:r>
            <a:r>
              <a:rPr kumimoji="1" lang="ja-JP" altLang="en-US" sz="1200" kern="1200" baseline="0" dirty="0" smtClean="0">
                <a:solidFill>
                  <a:schemeClr val="tx1"/>
                </a:solidFill>
                <a:latin typeface="+mn-lt"/>
                <a:ea typeface="+mn-ea"/>
                <a:cs typeface="+mn-cs"/>
              </a:rPr>
              <a:t>の中心部を使用可能にすることを目指しています．</a:t>
            </a:r>
            <a:endParaRPr kumimoji="1" lang="en-US" altLang="ja-JP" sz="1200" kern="1200" baseline="0" dirty="0" smtClean="0">
              <a:solidFill>
                <a:schemeClr val="tx1"/>
              </a:solidFill>
              <a:latin typeface="+mn-lt"/>
              <a:ea typeface="+mn-ea"/>
              <a:cs typeface="+mn-cs"/>
            </a:endParaRPr>
          </a:p>
          <a:p>
            <a:endParaRPr kumimoji="1" lang="en-US" altLang="ja-JP" sz="1200" kern="1200" baseline="0" dirty="0" smtClean="0">
              <a:solidFill>
                <a:schemeClr val="tx1"/>
              </a:solidFill>
              <a:latin typeface="+mn-lt"/>
              <a:ea typeface="+mn-ea"/>
              <a:cs typeface="+mn-cs"/>
            </a:endParaRPr>
          </a:p>
          <a:p>
            <a:r>
              <a:rPr kumimoji="1" lang="ja-JP" altLang="en-US" sz="1200" kern="1200" baseline="0" dirty="0" smtClean="0">
                <a:solidFill>
                  <a:schemeClr val="tx1"/>
                </a:solidFill>
                <a:latin typeface="+mn-lt"/>
                <a:ea typeface="+mn-ea"/>
                <a:cs typeface="+mn-cs"/>
              </a:rPr>
              <a:t>前者の解決法としては，本来ディスプレイに表示されるべき映像オブジェクトを抽出する方法が模索され，後者の解決法としては</a:t>
            </a:r>
            <a:r>
              <a:rPr kumimoji="1" lang="en-US" altLang="ja-JP" sz="1200" kern="1200" baseline="0" dirty="0" smtClean="0">
                <a:solidFill>
                  <a:schemeClr val="tx1"/>
                </a:solidFill>
                <a:latin typeface="+mn-lt"/>
                <a:ea typeface="+mn-ea"/>
                <a:cs typeface="+mn-cs"/>
              </a:rPr>
              <a:t>t-Room</a:t>
            </a:r>
            <a:r>
              <a:rPr kumimoji="1" lang="ja-JP" altLang="en-US" sz="1200" kern="1200" baseline="0" dirty="0" smtClean="0">
                <a:solidFill>
                  <a:schemeClr val="tx1"/>
                </a:solidFill>
                <a:latin typeface="+mn-lt"/>
                <a:ea typeface="+mn-ea"/>
                <a:cs typeface="+mn-cs"/>
              </a:rPr>
              <a:t>内のオブジェクトの位置を把握することが提案されてきました．</a:t>
            </a:r>
            <a:endParaRPr kumimoji="1" lang="ja-JP" altLang="en-US" sz="1200" dirty="0" smtClean="0"/>
          </a:p>
        </p:txBody>
      </p:sp>
      <p:sp>
        <p:nvSpPr>
          <p:cNvPr id="4" name="スライド番号プレースホルダ 3"/>
          <p:cNvSpPr>
            <a:spLocks noGrp="1"/>
          </p:cNvSpPr>
          <p:nvPr>
            <p:ph type="sldNum" sz="quarter" idx="10"/>
          </p:nvPr>
        </p:nvSpPr>
        <p:spPr/>
        <p:txBody>
          <a:bodyPr/>
          <a:lstStyle/>
          <a:p>
            <a:fld id="{5F723D38-1B5B-40F5-B81C-461AD32652D6}" type="slidenum">
              <a:rPr kumimoji="1" lang="ja-JP" altLang="en-US" smtClean="0"/>
              <a:pPr/>
              <a:t>3</a:t>
            </a:fld>
            <a:endParaRPr kumimoji="1" lang="ja-JP"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続いて代表的なエコー・キャンセリングの手法を紹介したいと思います．</a:t>
            </a:r>
            <a:endParaRPr kumimoji="1" lang="en-US" altLang="ja-JP" dirty="0" smtClean="0"/>
          </a:p>
          <a:p>
            <a:r>
              <a:rPr kumimoji="1" lang="ja-JP" altLang="en-US" dirty="0" smtClean="0"/>
              <a:t>これ</a:t>
            </a:r>
            <a:r>
              <a:rPr kumimoji="1" lang="ja-JP" altLang="en-US" dirty="0" smtClean="0"/>
              <a:t>までに，これらの手法が提案されてきました．</a:t>
            </a:r>
            <a:endParaRPr kumimoji="1" lang="en-US" altLang="ja-JP" dirty="0" smtClean="0"/>
          </a:p>
          <a:p>
            <a:r>
              <a:rPr kumimoji="1" lang="ja-JP" altLang="en-US" dirty="0" smtClean="0"/>
              <a:t>その中でも，今回，私はステレオマッチングを利用するする手法に着目しました．</a:t>
            </a:r>
            <a:endParaRPr kumimoji="1" lang="ja-JP" altLang="en-US" dirty="0"/>
          </a:p>
        </p:txBody>
      </p:sp>
      <p:sp>
        <p:nvSpPr>
          <p:cNvPr id="4" name="スライド番号プレースホルダ 3"/>
          <p:cNvSpPr>
            <a:spLocks noGrp="1"/>
          </p:cNvSpPr>
          <p:nvPr>
            <p:ph type="sldNum" sz="quarter" idx="10"/>
          </p:nvPr>
        </p:nvSpPr>
        <p:spPr/>
        <p:txBody>
          <a:bodyPr/>
          <a:lstStyle/>
          <a:p>
            <a:fld id="{5F723D38-1B5B-40F5-B81C-461AD32652D6}" type="slidenum">
              <a:rPr kumimoji="1" lang="ja-JP" altLang="en-US" smtClean="0"/>
              <a:pPr/>
              <a:t>4</a:t>
            </a:fld>
            <a:endParaRPr kumimoji="1" lang="ja-JP"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ここでは今回利用したブロックマッチングを利用してステレオマッチングについて説明いたします．</a:t>
            </a:r>
            <a:endParaRPr kumimoji="1" lang="en-US" altLang="ja-JP" dirty="0" smtClean="0"/>
          </a:p>
          <a:p>
            <a:r>
              <a:rPr kumimoji="1" lang="en-US" altLang="ja-JP" dirty="0" smtClean="0"/>
              <a:t>2</a:t>
            </a:r>
            <a:r>
              <a:rPr kumimoji="1" lang="ja-JP" altLang="en-US" dirty="0" smtClean="0"/>
              <a:t>台のカメラから撮影された</a:t>
            </a:r>
            <a:r>
              <a:rPr kumimoji="1" lang="en-US" altLang="ja-JP" dirty="0" smtClean="0"/>
              <a:t>2</a:t>
            </a:r>
            <a:r>
              <a:rPr kumimoji="1" lang="ja-JP" altLang="en-US" dirty="0" smtClean="0"/>
              <a:t>次元の画像間には，被写体の遠近に応じて視差と呼ばれるずれが生じます．この</a:t>
            </a:r>
            <a:r>
              <a:rPr lang="ja-JP" altLang="en-US" dirty="0" smtClean="0"/>
              <a:t>視差を利用して</a:t>
            </a:r>
            <a:r>
              <a:rPr lang="en-US" altLang="ja-JP" dirty="0" smtClean="0"/>
              <a:t>3</a:t>
            </a:r>
            <a:r>
              <a:rPr lang="ja-JP" altLang="en-US" dirty="0" smtClean="0"/>
              <a:t>次元の深度を求めることをステレオマッチングと呼び，視差の大きさを画像で表現したものを視差マップと呼びます．</a:t>
            </a:r>
            <a:endParaRPr lang="en-US" altLang="ja-JP" dirty="0" smtClean="0"/>
          </a:p>
          <a:p>
            <a:r>
              <a:rPr lang="ja-JP" altLang="en-US" dirty="0" smtClean="0"/>
              <a:t>視差マップは</a:t>
            </a:r>
            <a:r>
              <a:rPr lang="en-US" altLang="ja-JP" dirty="0" smtClean="0"/>
              <a:t>256</a:t>
            </a:r>
            <a:r>
              <a:rPr lang="ja-JP" altLang="en-US" dirty="0" smtClean="0"/>
              <a:t>階調のグレースケール画像で，視差の大きい部分を明るく</a:t>
            </a:r>
            <a:r>
              <a:rPr lang="en-US" altLang="ja-JP" dirty="0" smtClean="0"/>
              <a:t>(</a:t>
            </a:r>
            <a:r>
              <a:rPr lang="ja-JP" altLang="en-US" dirty="0" smtClean="0"/>
              <a:t>高い輝度値で</a:t>
            </a:r>
            <a:r>
              <a:rPr lang="en-US" altLang="ja-JP" dirty="0" smtClean="0"/>
              <a:t>)</a:t>
            </a:r>
            <a:r>
              <a:rPr lang="ja-JP" altLang="en-US" dirty="0" err="1" smtClean="0"/>
              <a:t>，</a:t>
            </a:r>
            <a:r>
              <a:rPr lang="ja-JP" altLang="en-US" dirty="0" smtClean="0"/>
              <a:t>視差の小さい部分を暗く</a:t>
            </a:r>
            <a:r>
              <a:rPr lang="en-US" altLang="ja-JP" dirty="0" smtClean="0"/>
              <a:t>(</a:t>
            </a:r>
            <a:r>
              <a:rPr lang="ja-JP" altLang="en-US" dirty="0" smtClean="0"/>
              <a:t>低い輝度値で</a:t>
            </a:r>
            <a:r>
              <a:rPr lang="en-US" altLang="ja-JP" dirty="0" smtClean="0"/>
              <a:t>)</a:t>
            </a:r>
            <a:r>
              <a:rPr lang="ja-JP" altLang="en-US" dirty="0" err="1" smtClean="0"/>
              <a:t>，</a:t>
            </a:r>
            <a:r>
              <a:rPr lang="ja-JP" altLang="en-US" dirty="0" smtClean="0"/>
              <a:t>段階的に表示します．つまり，視差が大きいほど，その部分がより近距離にあることを示します．</a:t>
            </a:r>
            <a:endParaRPr lang="en-US" altLang="ja-JP" dirty="0" smtClean="0"/>
          </a:p>
          <a:p>
            <a:r>
              <a:rPr kumimoji="1" lang="ja-JP" altLang="en-US" dirty="0" smtClean="0"/>
              <a:t>ブロックマッチング法では，基準となる画像をブロックと呼ばれる小面積領域に分割し，各ブロックについて他方の画像上で対応する領域を探索する手法です．この対応関係から視差を求めます．</a:t>
            </a:r>
            <a:endParaRPr kumimoji="1" lang="ja-JP" altLang="en-US" dirty="0"/>
          </a:p>
        </p:txBody>
      </p:sp>
      <p:sp>
        <p:nvSpPr>
          <p:cNvPr id="4" name="スライド番号プレースホルダ 3"/>
          <p:cNvSpPr>
            <a:spLocks noGrp="1"/>
          </p:cNvSpPr>
          <p:nvPr>
            <p:ph type="sldNum" sz="quarter" idx="10"/>
          </p:nvPr>
        </p:nvSpPr>
        <p:spPr/>
        <p:txBody>
          <a:bodyPr/>
          <a:lstStyle/>
          <a:p>
            <a:fld id="{5F723D38-1B5B-40F5-B81C-461AD32652D6}" type="slidenum">
              <a:rPr kumimoji="1" lang="ja-JP" altLang="en-US" smtClean="0"/>
              <a:pPr/>
              <a:t>5</a:t>
            </a:fld>
            <a:endParaRPr kumimoji="1" lang="ja-JP"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smtClean="0"/>
              <a:t>続いてステレオマッチングを利用して映像オブジェクトを抽出する方法について説明いたします．</a:t>
            </a:r>
            <a:endParaRPr lang="en-US" altLang="ja-JP" dirty="0" smtClean="0"/>
          </a:p>
          <a:p>
            <a:r>
              <a:rPr lang="ja-JP" altLang="en-US" dirty="0" smtClean="0"/>
              <a:t>出力される視差</a:t>
            </a:r>
            <a:r>
              <a:rPr lang="ja-JP" altLang="en-US" dirty="0" smtClean="0"/>
              <a:t>マップに対して，一定の値で設定された閾値よりも輝度値の高いピクセルのみを前景と判定するのが一般的な手法です．</a:t>
            </a:r>
            <a:endParaRPr lang="en-US" altLang="ja-JP" dirty="0" smtClean="0"/>
          </a:p>
          <a:p>
            <a:r>
              <a:rPr lang="ja-JP" altLang="en-US" dirty="0" smtClean="0"/>
              <a:t>このようにしてマスク画像を作成し，マスク処理を行うことで映像オブジェクトを抽出します．</a:t>
            </a:r>
            <a:endParaRPr lang="en-US" altLang="ja-JP" dirty="0" smtClean="0"/>
          </a:p>
        </p:txBody>
      </p:sp>
      <p:sp>
        <p:nvSpPr>
          <p:cNvPr id="4" name="スライド番号プレースホルダ 3"/>
          <p:cNvSpPr>
            <a:spLocks noGrp="1"/>
          </p:cNvSpPr>
          <p:nvPr>
            <p:ph type="sldNum" sz="quarter" idx="10"/>
          </p:nvPr>
        </p:nvSpPr>
        <p:spPr/>
        <p:txBody>
          <a:bodyPr/>
          <a:lstStyle/>
          <a:p>
            <a:fld id="{5F723D38-1B5B-40F5-B81C-461AD32652D6}" type="slidenum">
              <a:rPr kumimoji="1" lang="ja-JP" altLang="en-US" smtClean="0"/>
              <a:pPr/>
              <a:t>6</a:t>
            </a:fld>
            <a:endParaRPr kumimoji="1" lang="ja-JP"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しかしながら，この</a:t>
            </a:r>
            <a:r>
              <a:rPr lang="ja-JP" altLang="en-US" dirty="0" smtClean="0"/>
              <a:t>固定閾値を利用したマスクの作成法では，適切な閾値を見つけなければならないという問題があります．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今回の実験では</a:t>
            </a:r>
            <a:r>
              <a:rPr lang="ja-JP" altLang="en-US" dirty="0" smtClean="0"/>
              <a:t>，一番左の動画のように，予備</a:t>
            </a:r>
            <a:r>
              <a:rPr lang="ja-JP" altLang="en-US" dirty="0" smtClean="0"/>
              <a:t>実験として</a:t>
            </a:r>
            <a:r>
              <a:rPr lang="en-US" altLang="ja-JP" dirty="0" smtClean="0"/>
              <a:t>0</a:t>
            </a:r>
            <a:r>
              <a:rPr lang="ja-JP" altLang="en-US" dirty="0" smtClean="0"/>
              <a:t>から</a:t>
            </a:r>
            <a:r>
              <a:rPr lang="en-US" altLang="ja-JP" dirty="0" smtClean="0"/>
              <a:t>255</a:t>
            </a:r>
            <a:r>
              <a:rPr lang="ja-JP" altLang="en-US" dirty="0" err="1" smtClean="0"/>
              <a:t>までの</a:t>
            </a:r>
            <a:r>
              <a:rPr lang="ja-JP" altLang="en-US" dirty="0" smtClean="0"/>
              <a:t>閾値をすべて試行し，閾値を決定しました．</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t-Room</a:t>
            </a:r>
            <a:r>
              <a:rPr lang="ja-JP" altLang="en-US" dirty="0" smtClean="0"/>
              <a:t>内では，右上の図のようにディスプレイの上部から空間を見下ろす角度でカメラが設置されており，誤抽出や抽出不足が生じる地点が存在します</a:t>
            </a:r>
            <a:r>
              <a:rPr lang="ja-JP" altLang="en-US" dirty="0" smtClean="0"/>
              <a:t>．</a:t>
            </a:r>
            <a:endParaRPr lang="en-US" altLang="ja-JP" dirty="0" smtClean="0"/>
          </a:p>
          <a:p>
            <a:r>
              <a:rPr lang="ja-JP" altLang="en-US" dirty="0" smtClean="0"/>
              <a:t>結果として，本手法では</a:t>
            </a:r>
            <a:r>
              <a:rPr lang="ja-JP" altLang="en-US" dirty="0" smtClean="0"/>
              <a:t>，</a:t>
            </a:r>
            <a:r>
              <a:rPr kumimoji="1" lang="ja-JP" altLang="en-US" sz="1200" kern="1200" baseline="0" dirty="0" smtClean="0">
                <a:solidFill>
                  <a:schemeClr val="tx1"/>
                </a:solidFill>
                <a:latin typeface="+mn-lt"/>
                <a:ea typeface="+mn-ea"/>
                <a:cs typeface="+mn-cs"/>
              </a:rPr>
              <a:t>背景と判定されるべき床部分の除去精度と前景の抽出精度の間に，</a:t>
            </a:r>
            <a:r>
              <a:rPr lang="ja-JP" altLang="en-US" dirty="0" smtClean="0"/>
              <a:t>一定の閾値に起因する</a:t>
            </a:r>
            <a:r>
              <a:rPr kumimoji="1" lang="ja-JP" altLang="en-US" sz="1200" kern="1200" baseline="0" dirty="0" smtClean="0">
                <a:solidFill>
                  <a:schemeClr val="tx1"/>
                </a:solidFill>
                <a:latin typeface="+mn-lt"/>
                <a:ea typeface="+mn-ea"/>
                <a:cs typeface="+mn-cs"/>
              </a:rPr>
              <a:t>トレードオフの関係が存在します．</a:t>
            </a:r>
            <a:endParaRPr lang="en-US" altLang="ja-JP" dirty="0" smtClean="0"/>
          </a:p>
        </p:txBody>
      </p:sp>
      <p:sp>
        <p:nvSpPr>
          <p:cNvPr id="4" name="スライド番号プレースホルダ 3"/>
          <p:cNvSpPr>
            <a:spLocks noGrp="1"/>
          </p:cNvSpPr>
          <p:nvPr>
            <p:ph type="sldNum" sz="quarter" idx="10"/>
          </p:nvPr>
        </p:nvSpPr>
        <p:spPr/>
        <p:txBody>
          <a:bodyPr/>
          <a:lstStyle/>
          <a:p>
            <a:fld id="{5F723D38-1B5B-40F5-B81C-461AD32652D6}" type="slidenum">
              <a:rPr kumimoji="1" lang="ja-JP" altLang="en-US" smtClean="0"/>
              <a:pPr/>
              <a:t>7</a:t>
            </a:fld>
            <a:endParaRPr kumimoji="1" lang="ja-JP"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そこで，背景の視差マップを作成し出力される視差マップと背景差分を行う手法を提案しました．</a:t>
            </a:r>
            <a:endParaRPr kumimoji="1" lang="en-US" altLang="ja-JP" dirty="0" smtClean="0"/>
          </a:p>
          <a:p>
            <a:r>
              <a:rPr kumimoji="1" lang="ja-JP" altLang="en-US" dirty="0" smtClean="0"/>
              <a:t>本手法では事前に撮影した多数</a:t>
            </a:r>
            <a:r>
              <a:rPr kumimoji="1" lang="ja-JP" altLang="en-US" dirty="0" smtClean="0"/>
              <a:t>のこのような</a:t>
            </a:r>
            <a:r>
              <a:rPr kumimoji="1" lang="en-US" altLang="ja-JP" dirty="0" smtClean="0"/>
              <a:t>(</a:t>
            </a:r>
            <a:r>
              <a:rPr kumimoji="1" lang="ja-JP" altLang="en-US" dirty="0" smtClean="0"/>
              <a:t>スライド指しながら</a:t>
            </a:r>
            <a:r>
              <a:rPr kumimoji="1" lang="en-US" altLang="ja-JP" dirty="0" smtClean="0"/>
              <a:t>)</a:t>
            </a:r>
            <a:r>
              <a:rPr kumimoji="1" lang="ja-JP" altLang="en-US" dirty="0" smtClean="0"/>
              <a:t>背景</a:t>
            </a:r>
            <a:r>
              <a:rPr kumimoji="1" lang="ja-JP" altLang="en-US" dirty="0" smtClean="0"/>
              <a:t>画像から背景の視差マップを作成します</a:t>
            </a:r>
            <a:r>
              <a:rPr kumimoji="1" lang="ja-JP" altLang="en-US" dirty="0" smtClean="0"/>
              <a:t>．</a:t>
            </a:r>
            <a:endParaRPr kumimoji="1" lang="en-US" altLang="ja-JP" dirty="0" smtClean="0"/>
          </a:p>
          <a:p>
            <a:r>
              <a:rPr kumimoji="1" lang="ja-JP" altLang="en-US" dirty="0" smtClean="0"/>
              <a:t>本研究では</a:t>
            </a:r>
            <a:r>
              <a:rPr kumimoji="1" lang="en-US" altLang="ja-JP" dirty="0" smtClean="0"/>
              <a:t>150</a:t>
            </a:r>
            <a:r>
              <a:rPr kumimoji="1" lang="ja-JP" altLang="en-US" dirty="0" smtClean="0"/>
              <a:t>枚の背景画像を用意しました．</a:t>
            </a:r>
            <a:endParaRPr kumimoji="1" lang="en-US" altLang="ja-JP" dirty="0" smtClean="0"/>
          </a:p>
          <a:p>
            <a:endParaRPr kumimoji="1" lang="en-US" altLang="ja-JP" dirty="0" smtClean="0"/>
          </a:p>
          <a:p>
            <a:r>
              <a:rPr kumimoji="1" lang="ja-JP" altLang="en-US" dirty="0" smtClean="0"/>
              <a:t>まず，背景画像</a:t>
            </a:r>
            <a:r>
              <a:rPr kumimoji="1" lang="en-US" altLang="ja-JP" dirty="0" smtClean="0"/>
              <a:t>150</a:t>
            </a:r>
            <a:r>
              <a:rPr kumimoji="1" lang="ja-JP" altLang="en-US" dirty="0" smtClean="0"/>
              <a:t>枚の各画素についてその平均値を背景の視差マップとする方法を作成しました．</a:t>
            </a:r>
            <a:endParaRPr kumimoji="1" lang="en-US" altLang="ja-JP" dirty="0" smtClean="0"/>
          </a:p>
          <a:p>
            <a:endParaRPr kumimoji="1" lang="en-US" altLang="ja-JP" dirty="0" smtClean="0"/>
          </a:p>
          <a:p>
            <a:r>
              <a:rPr kumimoji="1" lang="ja-JP" altLang="en-US" dirty="0" smtClean="0"/>
              <a:t>続いて，各画素についてその最大値を背景の視差マップとする方法を作成しました．</a:t>
            </a:r>
            <a:endParaRPr kumimoji="1" lang="en-US" altLang="ja-JP" dirty="0" smtClean="0"/>
          </a:p>
          <a:p>
            <a:endParaRPr kumimoji="1" lang="en-US" altLang="ja-JP" dirty="0" smtClean="0"/>
          </a:p>
          <a:p>
            <a:r>
              <a:rPr kumimoji="1" lang="ja-JP" altLang="en-US" dirty="0" smtClean="0"/>
              <a:t>最後に，分散を考慮して背景の視差マップを作成する方法を作成しました</a:t>
            </a:r>
            <a:r>
              <a:rPr kumimoji="1" lang="ja-JP" altLang="en-US" dirty="0" smtClean="0"/>
              <a:t>．</a:t>
            </a:r>
            <a:endParaRPr kumimoji="1" lang="en-US" altLang="ja-JP" dirty="0" smtClean="0"/>
          </a:p>
          <a:p>
            <a:endParaRPr kumimoji="1" lang="en-US" altLang="ja-JP" dirty="0" smtClean="0"/>
          </a:p>
          <a:p>
            <a:r>
              <a:rPr kumimoji="1" lang="en-US" altLang="ja-JP" sz="1200" kern="1200" baseline="0" dirty="0" smtClean="0">
                <a:solidFill>
                  <a:schemeClr val="tx1"/>
                </a:solidFill>
                <a:latin typeface="+mn-lt"/>
                <a:ea typeface="+mn-ea"/>
                <a:cs typeface="+mn-cs"/>
              </a:rPr>
              <a:t>[memo]</a:t>
            </a:r>
          </a:p>
          <a:p>
            <a:r>
              <a:rPr kumimoji="1" lang="ja-JP" altLang="en-US" sz="1200" kern="1200" baseline="0" dirty="0" smtClean="0">
                <a:solidFill>
                  <a:schemeClr val="tx1"/>
                </a:solidFill>
                <a:latin typeface="+mn-lt"/>
                <a:ea typeface="+mn-ea"/>
                <a:cs typeface="+mn-cs"/>
              </a:rPr>
              <a:t>元画像</a:t>
            </a:r>
            <a:r>
              <a:rPr kumimoji="1" lang="en-US" altLang="ja-JP" sz="1200" kern="1200" baseline="0" dirty="0" smtClean="0">
                <a:solidFill>
                  <a:schemeClr val="tx1"/>
                </a:solidFill>
                <a:latin typeface="+mn-lt"/>
                <a:ea typeface="+mn-ea"/>
                <a:cs typeface="+mn-cs"/>
              </a:rPr>
              <a:t>150 </a:t>
            </a:r>
            <a:r>
              <a:rPr kumimoji="1" lang="ja-JP" altLang="en-US" sz="1200" kern="1200" baseline="0" dirty="0" smtClean="0">
                <a:solidFill>
                  <a:schemeClr val="tx1"/>
                </a:solidFill>
                <a:latin typeface="+mn-lt"/>
                <a:ea typeface="+mn-ea"/>
                <a:cs typeface="+mn-cs"/>
              </a:rPr>
              <a:t>枚の各画素について，その分散を計算し，その値が大きいものほど最大値に重みを，その値が小さいものほど平均値に重みをもたせて背景の視差マップを作成する．</a:t>
            </a:r>
            <a:endParaRPr kumimoji="1" lang="en-US" altLang="ja-JP" sz="1200" kern="1200" baseline="0" dirty="0" smtClean="0">
              <a:solidFill>
                <a:schemeClr val="tx1"/>
              </a:solidFill>
              <a:latin typeface="+mn-lt"/>
              <a:ea typeface="+mn-ea"/>
              <a:cs typeface="+mn-cs"/>
            </a:endParaRPr>
          </a:p>
          <a:p>
            <a:r>
              <a:rPr kumimoji="1" lang="ja-JP" altLang="en-US" sz="1200" kern="1200" baseline="0" dirty="0" smtClean="0">
                <a:solidFill>
                  <a:schemeClr val="tx1"/>
                </a:solidFill>
                <a:latin typeface="+mn-lt"/>
                <a:ea typeface="+mn-ea"/>
                <a:cs typeface="+mn-cs"/>
              </a:rPr>
              <a:t>ノイズはフレームごとに離散的に出現するので，分散が大きくなるという特徴を利用している．</a:t>
            </a:r>
            <a:endParaRPr kumimoji="1" lang="en-US" altLang="ja-JP" sz="1200" kern="1200" baseline="0" dirty="0" smtClean="0">
              <a:solidFill>
                <a:schemeClr val="tx1"/>
              </a:solidFill>
              <a:latin typeface="+mn-lt"/>
              <a:ea typeface="+mn-ea"/>
              <a:cs typeface="+mn-cs"/>
            </a:endParaRPr>
          </a:p>
          <a:p>
            <a:r>
              <a:rPr kumimoji="1" lang="ja-JP" altLang="en-US" sz="1200" kern="1200" baseline="0" dirty="0" smtClean="0">
                <a:solidFill>
                  <a:schemeClr val="tx1"/>
                </a:solidFill>
                <a:latin typeface="+mn-lt"/>
                <a:ea typeface="+mn-ea"/>
                <a:cs typeface="+mn-cs"/>
              </a:rPr>
              <a:t>式のように背景の視差マップを作成した．</a:t>
            </a:r>
            <a:endParaRPr kumimoji="1" lang="ja-JP" altLang="en-US" dirty="0" smtClean="0"/>
          </a:p>
          <a:p>
            <a:endParaRPr kumimoji="1" lang="en-US" altLang="ja-JP" dirty="0" smtClean="0"/>
          </a:p>
        </p:txBody>
      </p:sp>
      <p:sp>
        <p:nvSpPr>
          <p:cNvPr id="4" name="スライド番号プレースホルダ 3"/>
          <p:cNvSpPr>
            <a:spLocks noGrp="1"/>
          </p:cNvSpPr>
          <p:nvPr>
            <p:ph type="sldNum" sz="quarter" idx="10"/>
          </p:nvPr>
        </p:nvSpPr>
        <p:spPr/>
        <p:txBody>
          <a:bodyPr/>
          <a:lstStyle/>
          <a:p>
            <a:fld id="{5F723D38-1B5B-40F5-B81C-461AD32652D6}" type="slidenum">
              <a:rPr kumimoji="1" lang="ja-JP" altLang="en-US" smtClean="0"/>
              <a:pPr/>
              <a:t>8</a:t>
            </a:fld>
            <a:endParaRPr kumimoji="1" lang="ja-JP"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z="1200" kern="1200" baseline="0" dirty="0" smtClean="0">
                <a:solidFill>
                  <a:schemeClr val="tx1"/>
                </a:solidFill>
                <a:latin typeface="+mn-lt"/>
                <a:ea typeface="+mn-ea"/>
                <a:cs typeface="+mn-cs"/>
              </a:rPr>
              <a:t>本実験ではこのようにウェブカメラを</a:t>
            </a:r>
            <a:r>
              <a:rPr kumimoji="1" lang="en-US" altLang="ja-JP" sz="1200" kern="1200" baseline="0" dirty="0" smtClean="0">
                <a:solidFill>
                  <a:schemeClr val="tx1"/>
                </a:solidFill>
                <a:latin typeface="+mn-lt"/>
                <a:ea typeface="+mn-ea"/>
                <a:cs typeface="+mn-cs"/>
              </a:rPr>
              <a:t>4 </a:t>
            </a:r>
            <a:r>
              <a:rPr kumimoji="1" lang="ja-JP" altLang="en-US" sz="1200" kern="1200" baseline="0" dirty="0" smtClean="0">
                <a:solidFill>
                  <a:schemeClr val="tx1"/>
                </a:solidFill>
                <a:latin typeface="+mn-lt"/>
                <a:ea typeface="+mn-ea"/>
                <a:cs typeface="+mn-cs"/>
              </a:rPr>
              <a:t>台並べて設置し，基線長の異なる</a:t>
            </a:r>
            <a:r>
              <a:rPr kumimoji="1" lang="en-US" altLang="ja-JP" sz="1200" kern="1200" baseline="0" dirty="0" smtClean="0">
                <a:solidFill>
                  <a:schemeClr val="tx1"/>
                </a:solidFill>
                <a:latin typeface="+mn-lt"/>
                <a:ea typeface="+mn-ea"/>
                <a:cs typeface="+mn-cs"/>
              </a:rPr>
              <a:t>3 </a:t>
            </a:r>
            <a:r>
              <a:rPr kumimoji="1" lang="ja-JP" altLang="en-US" sz="1200" kern="1200" baseline="0" dirty="0" smtClean="0">
                <a:solidFill>
                  <a:schemeClr val="tx1"/>
                </a:solidFill>
                <a:latin typeface="+mn-lt"/>
                <a:ea typeface="+mn-ea"/>
                <a:cs typeface="+mn-cs"/>
              </a:rPr>
              <a:t>対のステレオカメラで実験を行うことで，基線長の変化によるシステムの性能の変化についても評価します．</a:t>
            </a:r>
            <a:endParaRPr kumimoji="1" lang="ja-JP" altLang="en-US" dirty="0"/>
          </a:p>
        </p:txBody>
      </p:sp>
      <p:sp>
        <p:nvSpPr>
          <p:cNvPr id="4" name="スライド番号プレースホルダ 3"/>
          <p:cNvSpPr>
            <a:spLocks noGrp="1"/>
          </p:cNvSpPr>
          <p:nvPr>
            <p:ph type="sldNum" sz="quarter" idx="10"/>
          </p:nvPr>
        </p:nvSpPr>
        <p:spPr/>
        <p:txBody>
          <a:bodyPr/>
          <a:lstStyle/>
          <a:p>
            <a:fld id="{5F723D38-1B5B-40F5-B81C-461AD32652D6}" type="slidenum">
              <a:rPr kumimoji="1" lang="ja-JP" altLang="en-US" smtClean="0"/>
              <a:pPr/>
              <a:t>9</a:t>
            </a:fld>
            <a:endParaRPr kumimoji="1" lang="ja-JP"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3AEBFE66-3544-41FB-8518-E63461E49CA6}" type="datetime1">
              <a:rPr kumimoji="1" lang="ja-JP" altLang="en-US" smtClean="0"/>
              <a:pPr/>
              <a:t>2016/2/18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0070F415-5C27-48AD-A2B0-91CAF6ED7DCA}" type="slidenum">
              <a:rPr kumimoji="1" lang="ja-JP" altLang="en-US" smtClean="0"/>
              <a:pPr/>
              <a:t>&lt;#&gt;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8A531906-F8CA-49E2-BF05-348B8E3F10AE}" type="datetime1">
              <a:rPr kumimoji="1" lang="ja-JP" altLang="en-US" smtClean="0"/>
              <a:pPr/>
              <a:t>2016/2/18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0070F415-5C27-48AD-A2B0-91CAF6ED7DCA}" type="slidenum">
              <a:rPr kumimoji="1" lang="ja-JP" altLang="en-US" smtClean="0"/>
              <a:pPr/>
              <a:t>&lt;#&gt;</a:t>
            </a:fld>
            <a:endParaRPr kumimoji="1" lang="ja-JP"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021E98EE-8868-41F9-B5E2-B3C7E84A9EFB}" type="datetime1">
              <a:rPr kumimoji="1" lang="ja-JP" altLang="en-US" smtClean="0"/>
              <a:pPr/>
              <a:t>2016/2/18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0070F415-5C27-48AD-A2B0-91CAF6ED7DCA}" type="slidenum">
              <a:rPr kumimoji="1" lang="ja-JP" altLang="en-US" smtClean="0"/>
              <a:pPr/>
              <a:t>&lt;#&gt;</a:t>
            </a:fld>
            <a:endParaRPr kumimoji="1" lang="ja-JP"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BD0336E-5223-4C34-858A-05320A3850F9}" type="datetime1">
              <a:rPr kumimoji="1" lang="ja-JP" altLang="en-US" smtClean="0"/>
              <a:pPr/>
              <a:t>2016/2/18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0070F415-5C27-48AD-A2B0-91CAF6ED7DCA}" type="slidenum">
              <a:rPr kumimoji="1" lang="ja-JP" altLang="en-US" smtClean="0"/>
              <a:pPr/>
              <a:t>&lt;#&gt;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 テキストの書式設定</a:t>
            </a:r>
          </a:p>
        </p:txBody>
      </p:sp>
      <p:sp>
        <p:nvSpPr>
          <p:cNvPr id="4" name="日付プレースホルダ 3"/>
          <p:cNvSpPr>
            <a:spLocks noGrp="1"/>
          </p:cNvSpPr>
          <p:nvPr>
            <p:ph type="dt" sz="half" idx="10"/>
          </p:nvPr>
        </p:nvSpPr>
        <p:spPr/>
        <p:txBody>
          <a:bodyPr/>
          <a:lstStyle/>
          <a:p>
            <a:fld id="{9FD237C1-D943-4175-BD95-11171A0CDDF8}" type="datetime1">
              <a:rPr kumimoji="1" lang="ja-JP" altLang="en-US" smtClean="0"/>
              <a:pPr/>
              <a:t>2016/2/18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0070F415-5C27-48AD-A2B0-91CAF6ED7DCA}" type="slidenum">
              <a:rPr kumimoji="1" lang="ja-JP" altLang="en-US" smtClean="0"/>
              <a:pPr/>
              <a:t>&lt;#&gt;</a:t>
            </a:fld>
            <a:endParaRPr kumimoji="1" lang="ja-JP"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 4"/>
          <p:cNvSpPr>
            <a:spLocks noGrp="1"/>
          </p:cNvSpPr>
          <p:nvPr>
            <p:ph type="dt" sz="half" idx="10"/>
          </p:nvPr>
        </p:nvSpPr>
        <p:spPr/>
        <p:txBody>
          <a:bodyPr/>
          <a:lstStyle/>
          <a:p>
            <a:fld id="{C4BBC122-46C4-4605-8F88-81B9132CB4D8}" type="datetime1">
              <a:rPr kumimoji="1" lang="ja-JP" altLang="en-US" smtClean="0"/>
              <a:pPr/>
              <a:t>2016/2/18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0070F415-5C27-48AD-A2B0-91CAF6ED7DCA}" type="slidenum">
              <a:rPr kumimoji="1" lang="ja-JP" altLang="en-US" smtClean="0"/>
              <a:pPr/>
              <a:t>&lt;#&gt;</a:t>
            </a:fld>
            <a:endParaRPr kumimoji="1" lang="ja-JP"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 6"/>
          <p:cNvSpPr>
            <a:spLocks noGrp="1"/>
          </p:cNvSpPr>
          <p:nvPr>
            <p:ph type="dt" sz="half" idx="10"/>
          </p:nvPr>
        </p:nvSpPr>
        <p:spPr/>
        <p:txBody>
          <a:bodyPr/>
          <a:lstStyle/>
          <a:p>
            <a:fld id="{01E35541-DF06-4486-808B-0CEA6135CB11}" type="datetime1">
              <a:rPr kumimoji="1" lang="ja-JP" altLang="en-US" smtClean="0"/>
              <a:pPr/>
              <a:t>2016/2/18</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0070F415-5C27-48AD-A2B0-91CAF6ED7DCA}" type="slidenum">
              <a:rPr kumimoji="1" lang="ja-JP" altLang="en-US" smtClean="0"/>
              <a:pPr/>
              <a:t>&lt;#&gt;</a:t>
            </a:fld>
            <a:endParaRPr kumimoji="1" lang="ja-JP"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fld id="{7EC545BE-3D2F-4A66-9135-1B127E193E8C}" type="datetime1">
              <a:rPr kumimoji="1" lang="ja-JP" altLang="en-US" smtClean="0"/>
              <a:pPr/>
              <a:t>2016/2/18</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0070F415-5C27-48AD-A2B0-91CAF6ED7DCA}" type="slidenum">
              <a:rPr kumimoji="1" lang="ja-JP" altLang="en-US" smtClean="0"/>
              <a:pPr/>
              <a:t>&lt;#&gt;</a:t>
            </a:fld>
            <a:endParaRPr kumimoji="1" lang="ja-JP"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B4BAB591-6C3E-4314-BA5C-21F1CFB6AB87}" type="datetime1">
              <a:rPr kumimoji="1" lang="ja-JP" altLang="en-US" smtClean="0"/>
              <a:pPr/>
              <a:t>2016/2/18</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a:xfrm>
            <a:off x="6876256" y="0"/>
            <a:ext cx="2267744" cy="980728"/>
          </a:xfrm>
        </p:spPr>
        <p:txBody>
          <a:bodyPr/>
          <a:lstStyle>
            <a:lvl1pPr>
              <a:defRPr sz="8000"/>
            </a:lvl1pPr>
          </a:lstStyle>
          <a:p>
            <a:fld id="{0070F415-5C27-48AD-A2B0-91CAF6ED7DCA}" type="slidenum">
              <a:rPr lang="ja-JP" altLang="en-US" smtClean="0"/>
              <a:pPr/>
              <a:t>&lt;#&gt;</a:t>
            </a:fld>
            <a:endParaRPr lang="ja-JP"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F282314D-32A3-45BD-B5EA-1E5848F2725D}" type="datetime1">
              <a:rPr kumimoji="1" lang="ja-JP" altLang="en-US" smtClean="0"/>
              <a:pPr/>
              <a:t>2016/2/18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0070F415-5C27-48AD-A2B0-91CAF6ED7DCA}" type="slidenum">
              <a:rPr kumimoji="1" lang="ja-JP" altLang="en-US" smtClean="0"/>
              <a:pPr/>
              <a:t>&lt;#&gt;</a:t>
            </a:fld>
            <a:endParaRPr kumimoji="1" lang="ja-JP"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4B3F0515-85F4-42E4-9833-2D593F4338E5}" type="datetime1">
              <a:rPr kumimoji="1" lang="ja-JP" altLang="en-US" smtClean="0"/>
              <a:pPr/>
              <a:t>2016/2/18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0070F415-5C27-48AD-A2B0-91CAF6ED7DCA}" type="slidenum">
              <a:rPr kumimoji="1" lang="ja-JP" altLang="en-US" smtClean="0"/>
              <a:pPr/>
              <a:t>&lt;#&gt;</a:t>
            </a:fld>
            <a:endParaRPr kumimoji="1" lang="ja-JP"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E0521B-828E-4B02-9353-03C9623FA5E7}" type="datetime1">
              <a:rPr kumimoji="1" lang="ja-JP" altLang="en-US" smtClean="0"/>
              <a:pPr/>
              <a:t>2016/2/18</a:t>
            </a:fld>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70F415-5C27-48AD-A2B0-91CAF6ED7DCA}" type="slidenum">
              <a:rPr kumimoji="1" lang="ja-JP" altLang="en-US" smtClean="0"/>
              <a:pPr/>
              <a:t>&lt;#&gt;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video" Target="file:///C:\Users\ccilab\Desktop\160127\R1L3_noise.wmv" TargetMode="External"/><Relationship Id="rId7" Type="http://schemas.openxmlformats.org/officeDocument/2006/relationships/image" Target="../media/image29.png"/><Relationship Id="rId2" Type="http://schemas.openxmlformats.org/officeDocument/2006/relationships/video" Target="file:///C:\Users\ccilab\Desktop\160127\R1L2_noise.wmv" TargetMode="External"/><Relationship Id="rId1" Type="http://schemas.openxmlformats.org/officeDocument/2006/relationships/video" Target="file:///C:\Users\ccilab\Desktop\160127\R1L1_noise.wmv" TargetMode="External"/><Relationship Id="rId6" Type="http://schemas.openxmlformats.org/officeDocument/2006/relationships/image" Target="../media/image28.png"/><Relationship Id="rId5" Type="http://schemas.openxmlformats.org/officeDocument/2006/relationships/notesSlide" Target="../notesSlides/notesSlide19.xml"/><Relationship Id="rId4"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26.xml"/><Relationship Id="rId7"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7.xml"/><Relationship Id="rId7" Type="http://schemas.openxmlformats.org/officeDocument/2006/relationships/oleObject" Target="../embeddings/oleObject2.bin"/><Relationship Id="rId2" Type="http://schemas.openxmlformats.org/officeDocument/2006/relationships/video" Target="file:///C:\Users\ccilab\Desktop\&#21330;&#35542;&#30330;&#34920;\video.wmv" TargetMode="Externa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0" y="3438000"/>
            <a:ext cx="9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2400" b="1" dirty="0" smtClean="0">
                <a:solidFill>
                  <a:schemeClr val="tx1"/>
                </a:solidFill>
                <a:latin typeface="メイリオ" pitchFamily="50" charset="-128"/>
                <a:ea typeface="メイリオ" pitchFamily="50" charset="-128"/>
                <a:cs typeface="メイリオ" pitchFamily="50" charset="-128"/>
              </a:rPr>
              <a:t>1G121017 </a:t>
            </a:r>
            <a:r>
              <a:rPr kumimoji="1" lang="ja-JP" altLang="en-US" sz="2400" b="1" dirty="0" smtClean="0">
                <a:solidFill>
                  <a:schemeClr val="tx1"/>
                </a:solidFill>
                <a:latin typeface="メイリオ" pitchFamily="50" charset="-128"/>
                <a:ea typeface="メイリオ" pitchFamily="50" charset="-128"/>
                <a:cs typeface="メイリオ" pitchFamily="50" charset="-128"/>
              </a:rPr>
              <a:t>池田 将之</a:t>
            </a:r>
            <a:endParaRPr kumimoji="1" lang="en-US" altLang="ja-JP" sz="2400" b="1" dirty="0" smtClean="0">
              <a:solidFill>
                <a:schemeClr val="tx1"/>
              </a:solidFill>
              <a:latin typeface="メイリオ" pitchFamily="50" charset="-128"/>
              <a:ea typeface="メイリオ" pitchFamily="50" charset="-128"/>
              <a:cs typeface="メイリオ" pitchFamily="50" charset="-128"/>
            </a:endParaRPr>
          </a:p>
          <a:p>
            <a:pPr algn="ctr"/>
            <a:r>
              <a:rPr lang="ja-JP" altLang="en-US" sz="2400" b="1" dirty="0" smtClean="0">
                <a:solidFill>
                  <a:schemeClr val="tx1"/>
                </a:solidFill>
                <a:latin typeface="メイリオ" pitchFamily="50" charset="-128"/>
                <a:ea typeface="メイリオ" pitchFamily="50" charset="-128"/>
                <a:cs typeface="メイリオ" pitchFamily="50" charset="-128"/>
              </a:rPr>
              <a:t>同志社大学 理工学部 情報システムデザイン学科</a:t>
            </a:r>
            <a:endParaRPr lang="en-US" altLang="ja-JP" sz="2400" b="1" dirty="0" smtClean="0">
              <a:solidFill>
                <a:schemeClr val="tx1"/>
              </a:solidFill>
              <a:latin typeface="メイリオ" pitchFamily="50" charset="-128"/>
              <a:ea typeface="メイリオ" pitchFamily="50" charset="-128"/>
              <a:cs typeface="メイリオ" pitchFamily="50" charset="-128"/>
            </a:endParaRPr>
          </a:p>
          <a:p>
            <a:pPr algn="ctr"/>
            <a:r>
              <a:rPr lang="ja-JP" altLang="en-US" sz="2400" b="1" dirty="0" smtClean="0">
                <a:solidFill>
                  <a:schemeClr val="tx1"/>
                </a:solidFill>
                <a:latin typeface="メイリオ" pitchFamily="50" charset="-128"/>
                <a:ea typeface="メイリオ" pitchFamily="50" charset="-128"/>
                <a:cs typeface="メイリオ" pitchFamily="50" charset="-128"/>
              </a:rPr>
              <a:t>共創情報学研究室</a:t>
            </a:r>
            <a:endParaRPr kumimoji="1" lang="ja-JP" altLang="en-US" sz="2400" b="1" dirty="0">
              <a:solidFill>
                <a:schemeClr val="tx1"/>
              </a:solidFill>
              <a:latin typeface="メイリオ" pitchFamily="50" charset="-128"/>
              <a:ea typeface="メイリオ" pitchFamily="50" charset="-128"/>
              <a:cs typeface="メイリオ" pitchFamily="50" charset="-128"/>
            </a:endParaRPr>
          </a:p>
        </p:txBody>
      </p:sp>
      <p:sp>
        <p:nvSpPr>
          <p:cNvPr id="2" name="正方形/長方形 1"/>
          <p:cNvSpPr/>
          <p:nvPr/>
        </p:nvSpPr>
        <p:spPr>
          <a:xfrm>
            <a:off x="0" y="0"/>
            <a:ext cx="9144000" cy="32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altLang="ja-JP" sz="2800" b="1" dirty="0" smtClean="0">
                <a:latin typeface="メイリオ" pitchFamily="50" charset="-128"/>
                <a:ea typeface="メイリオ" pitchFamily="50" charset="-128"/>
                <a:cs typeface="メイリオ" pitchFamily="50" charset="-128"/>
              </a:rPr>
              <a:t>160218 </a:t>
            </a:r>
            <a:r>
              <a:rPr lang="ja-JP" altLang="en-US" sz="2800" b="1" dirty="0" smtClean="0">
                <a:latin typeface="メイリオ" pitchFamily="50" charset="-128"/>
                <a:ea typeface="メイリオ" pitchFamily="50" charset="-128"/>
                <a:cs typeface="メイリオ" pitchFamily="50" charset="-128"/>
              </a:rPr>
              <a:t>卒業論文発表会</a:t>
            </a:r>
            <a:endParaRPr lang="en-US" altLang="ja-JP" sz="2800" b="1" dirty="0" smtClean="0">
              <a:latin typeface="メイリオ" pitchFamily="50" charset="-128"/>
              <a:ea typeface="メイリオ" pitchFamily="50" charset="-128"/>
              <a:cs typeface="メイリオ" pitchFamily="50" charset="-128"/>
            </a:endParaRPr>
          </a:p>
          <a:p>
            <a:pPr algn="ctr"/>
            <a:endParaRPr lang="en-US" altLang="ja-JP" sz="2800" b="1" dirty="0" smtClean="0">
              <a:latin typeface="メイリオ" pitchFamily="50" charset="-128"/>
              <a:ea typeface="メイリオ" pitchFamily="50" charset="-128"/>
              <a:cs typeface="メイリオ" pitchFamily="50" charset="-128"/>
            </a:endParaRPr>
          </a:p>
          <a:p>
            <a:pPr algn="ctr"/>
            <a:r>
              <a:rPr lang="ja-JP" altLang="en-US" sz="2800" b="1" dirty="0" smtClean="0">
                <a:latin typeface="メイリオ" pitchFamily="50" charset="-128"/>
                <a:ea typeface="メイリオ" pitchFamily="50" charset="-128"/>
                <a:cs typeface="メイリオ" pitchFamily="50" charset="-128"/>
              </a:rPr>
              <a:t>ステレオマッチングによる深度情報を用いる</a:t>
            </a:r>
            <a:endParaRPr lang="en-US" altLang="ja-JP" sz="2800" b="1" dirty="0" smtClean="0">
              <a:latin typeface="メイリオ" pitchFamily="50" charset="-128"/>
              <a:ea typeface="メイリオ" pitchFamily="50" charset="-128"/>
              <a:cs typeface="メイリオ" pitchFamily="50" charset="-128"/>
            </a:endParaRPr>
          </a:p>
          <a:p>
            <a:pPr algn="ctr"/>
            <a:r>
              <a:rPr lang="ja-JP" altLang="en-US" sz="2800" b="1" dirty="0" smtClean="0">
                <a:latin typeface="メイリオ" pitchFamily="50" charset="-128"/>
                <a:ea typeface="メイリオ" pitchFamily="50" charset="-128"/>
                <a:cs typeface="メイリオ" pitchFamily="50" charset="-128"/>
              </a:rPr>
              <a:t>背景差分法に基づく映像オブジェクトの抽出</a:t>
            </a:r>
          </a:p>
        </p:txBody>
      </p:sp>
      <p:cxnSp>
        <p:nvCxnSpPr>
          <p:cNvPr id="4" name="直線コネクタ 3"/>
          <p:cNvCxnSpPr/>
          <p:nvPr/>
        </p:nvCxnSpPr>
        <p:spPr>
          <a:xfrm>
            <a:off x="0" y="3356992"/>
            <a:ext cx="9144000" cy="0"/>
          </a:xfrm>
          <a:prstGeom prst="line">
            <a:avLst/>
          </a:prstGeom>
          <a:ln w="1270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 name="スライド番号プレースホルダ 4"/>
          <p:cNvSpPr>
            <a:spLocks noGrp="1"/>
          </p:cNvSpPr>
          <p:nvPr>
            <p:ph type="sldNum" sz="quarter" idx="12"/>
          </p:nvPr>
        </p:nvSpPr>
        <p:spPr>
          <a:xfrm>
            <a:off x="7010400" y="0"/>
            <a:ext cx="2133600" cy="908720"/>
          </a:xfrm>
        </p:spPr>
        <p:txBody>
          <a:bodyPr/>
          <a:lstStyle/>
          <a:p>
            <a:fld id="{0070F415-5C27-48AD-A2B0-91CAF6ED7DCA}" type="slidenum">
              <a:rPr kumimoji="1" lang="ja-JP" altLang="en-US" smtClean="0"/>
              <a:pPr/>
              <a:t>1</a:t>
            </a:fld>
            <a:endParaRPr kumimoji="1" lang="ja-JP" alt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C:\Users\ccilab\Desktop\160208\result_image\R1L2_background_average01_dis.png"/>
          <p:cNvPicPr>
            <a:picLocks noChangeAspect="1" noChangeArrowheads="1"/>
          </p:cNvPicPr>
          <p:nvPr/>
        </p:nvPicPr>
        <p:blipFill>
          <a:blip r:embed="rId3" cstate="print"/>
          <a:srcRect/>
          <a:stretch>
            <a:fillRect/>
          </a:stretch>
        </p:blipFill>
        <p:spPr bwMode="auto">
          <a:xfrm>
            <a:off x="2123728" y="1484784"/>
            <a:ext cx="1012500" cy="1800000"/>
          </a:xfrm>
          <a:prstGeom prst="rect">
            <a:avLst/>
          </a:prstGeom>
          <a:noFill/>
        </p:spPr>
      </p:pic>
      <p:sp>
        <p:nvSpPr>
          <p:cNvPr id="2" name="正方形/長方形 1"/>
          <p:cNvSpPr/>
          <p:nvPr/>
        </p:nvSpPr>
        <p:spPr>
          <a:xfrm>
            <a:off x="0" y="0"/>
            <a:ext cx="9144000" cy="14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b" anchorCtr="0"/>
          <a:lstStyle/>
          <a:p>
            <a:pPr algn="ctr"/>
            <a:r>
              <a:rPr kumimoji="1" lang="ja-JP" altLang="en-US" sz="2800" dirty="0" smtClean="0">
                <a:latin typeface="メイリオ" pitchFamily="50" charset="-128"/>
                <a:ea typeface="メイリオ" pitchFamily="50" charset="-128"/>
                <a:cs typeface="メイリオ" pitchFamily="50" charset="-128"/>
              </a:rPr>
              <a:t>評価実験</a:t>
            </a:r>
            <a:endParaRPr kumimoji="1" lang="ja-JP" altLang="en-US" sz="2800" dirty="0">
              <a:latin typeface="メイリオ" pitchFamily="50" charset="-128"/>
              <a:ea typeface="メイリオ" pitchFamily="50" charset="-128"/>
              <a:cs typeface="メイリオ" pitchFamily="50" charset="-128"/>
            </a:endParaRPr>
          </a:p>
        </p:txBody>
      </p:sp>
      <p:cxnSp>
        <p:nvCxnSpPr>
          <p:cNvPr id="4" name="直線コネクタ 3"/>
          <p:cNvCxnSpPr/>
          <p:nvPr/>
        </p:nvCxnSpPr>
        <p:spPr>
          <a:xfrm>
            <a:off x="0" y="1556792"/>
            <a:ext cx="9144000" cy="0"/>
          </a:xfrm>
          <a:prstGeom prst="line">
            <a:avLst/>
          </a:prstGeom>
          <a:ln w="1270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6" name="表 5"/>
          <p:cNvGraphicFramePr>
            <a:graphicFrameLocks noGrp="1"/>
          </p:cNvGraphicFramePr>
          <p:nvPr/>
        </p:nvGraphicFramePr>
        <p:xfrm>
          <a:off x="5724128" y="5517232"/>
          <a:ext cx="3240000" cy="1097280"/>
        </p:xfrm>
        <a:graphic>
          <a:graphicData uri="http://schemas.openxmlformats.org/drawingml/2006/table">
            <a:tbl>
              <a:tblPr bandRow="1">
                <a:tableStyleId>{D7AC3CCA-C797-4891-BE02-D94E43425B78}</a:tableStyleId>
              </a:tblPr>
              <a:tblGrid>
                <a:gridCol w="1620000"/>
                <a:gridCol w="1620000"/>
              </a:tblGrid>
              <a:tr h="324000">
                <a:tc>
                  <a:txBody>
                    <a:bodyPr/>
                    <a:lstStyle/>
                    <a:p>
                      <a:pPr algn="ctr"/>
                      <a:r>
                        <a:rPr kumimoji="1" lang="en-US" altLang="ja-JP" i="1" dirty="0" smtClean="0"/>
                        <a:t>Precision</a:t>
                      </a:r>
                      <a:endParaRPr kumimoji="1" lang="ja-JP" altLang="en-US" i="1" dirty="0">
                        <a:latin typeface="メイリオ" pitchFamily="50" charset="-128"/>
                        <a:ea typeface="メイリオ" pitchFamily="50" charset="-128"/>
                        <a:cs typeface="メイリオ" pitchFamily="50" charset="-128"/>
                      </a:endParaRPr>
                    </a:p>
                  </a:txBody>
                  <a:tcPr anchor="ctr"/>
                </a:tc>
                <a:tc>
                  <a:txBody>
                    <a:bodyPr/>
                    <a:lstStyle/>
                    <a:p>
                      <a:r>
                        <a:rPr kumimoji="1" lang="ja-JP" altLang="en-US" sz="1800" kern="1200" baseline="0" dirty="0" smtClean="0"/>
                        <a:t>適合率，精度．</a:t>
                      </a:r>
                      <a:endParaRPr kumimoji="1" lang="ja-JP" altLang="en-US" dirty="0">
                        <a:latin typeface="メイリオ" pitchFamily="50" charset="-128"/>
                        <a:ea typeface="メイリオ" pitchFamily="50" charset="-128"/>
                        <a:cs typeface="メイリオ" pitchFamily="50" charset="-128"/>
                      </a:endParaRPr>
                    </a:p>
                  </a:txBody>
                  <a:tcPr/>
                </a:tc>
              </a:tr>
              <a:tr h="324000">
                <a:tc>
                  <a:txBody>
                    <a:bodyPr/>
                    <a:lstStyle/>
                    <a:p>
                      <a:pPr algn="ctr"/>
                      <a:r>
                        <a:rPr kumimoji="1" lang="en-US" altLang="ja-JP" i="1" dirty="0" smtClean="0"/>
                        <a:t>Recall</a:t>
                      </a:r>
                      <a:endParaRPr kumimoji="1" lang="ja-JP" altLang="en-US" i="1" dirty="0">
                        <a:latin typeface="メイリオ" pitchFamily="50" charset="-128"/>
                        <a:ea typeface="メイリオ" pitchFamily="50" charset="-128"/>
                        <a:cs typeface="メイリオ" pitchFamily="50" charset="-128"/>
                      </a:endParaRPr>
                    </a:p>
                  </a:txBody>
                  <a:tcPr anchor="ctr"/>
                </a:tc>
                <a:tc>
                  <a:txBody>
                    <a:bodyPr/>
                    <a:lstStyle/>
                    <a:p>
                      <a:r>
                        <a:rPr kumimoji="1" lang="ja-JP" altLang="en-US" sz="1800" kern="1200" baseline="0" dirty="0" smtClean="0"/>
                        <a:t>再現率．</a:t>
                      </a:r>
                      <a:endParaRPr kumimoji="1" lang="ja-JP" altLang="en-US" dirty="0">
                        <a:latin typeface="メイリオ" pitchFamily="50" charset="-128"/>
                        <a:ea typeface="メイリオ" pitchFamily="50" charset="-128"/>
                        <a:cs typeface="メイリオ" pitchFamily="50" charset="-128"/>
                      </a:endParaRPr>
                    </a:p>
                  </a:txBody>
                  <a:tcPr/>
                </a:tc>
              </a:tr>
              <a:tr h="324000">
                <a:tc>
                  <a:txBody>
                    <a:bodyPr/>
                    <a:lstStyle/>
                    <a:p>
                      <a:pPr algn="ctr"/>
                      <a:r>
                        <a:rPr kumimoji="1" lang="en-US" altLang="ja-JP" i="1" dirty="0" smtClean="0"/>
                        <a:t>F-measure</a:t>
                      </a:r>
                      <a:endParaRPr kumimoji="1" lang="ja-JP" altLang="en-US" i="1" dirty="0">
                        <a:latin typeface="メイリオ" pitchFamily="50" charset="-128"/>
                        <a:ea typeface="メイリオ" pitchFamily="50" charset="-128"/>
                        <a:cs typeface="メイリオ" pitchFamily="50" charset="-128"/>
                      </a:endParaRPr>
                    </a:p>
                  </a:txBody>
                  <a:tcPr anchor="ctr"/>
                </a:tc>
                <a:tc>
                  <a:txBody>
                    <a:bodyPr/>
                    <a:lstStyle/>
                    <a:p>
                      <a:r>
                        <a:rPr kumimoji="1" lang="en-US" altLang="ja-JP" sz="1800" kern="1200" baseline="0" dirty="0" smtClean="0"/>
                        <a:t>F </a:t>
                      </a:r>
                      <a:r>
                        <a:rPr kumimoji="1" lang="ja-JP" altLang="en-US" sz="1800" kern="1200" baseline="0" dirty="0" smtClean="0"/>
                        <a:t>値．</a:t>
                      </a:r>
                      <a:endParaRPr kumimoji="1" lang="ja-JP" altLang="en-US" dirty="0">
                        <a:latin typeface="メイリオ" pitchFamily="50" charset="-128"/>
                        <a:ea typeface="メイリオ" pitchFamily="50" charset="-128"/>
                        <a:cs typeface="メイリオ" pitchFamily="50" charset="-128"/>
                      </a:endParaRPr>
                    </a:p>
                  </a:txBody>
                  <a:tcPr/>
                </a:tc>
              </a:tr>
            </a:tbl>
          </a:graphicData>
        </a:graphic>
      </p:graphicFrame>
      <p:sp>
        <p:nvSpPr>
          <p:cNvPr id="8" name="スライド番号プレースホルダ 7"/>
          <p:cNvSpPr>
            <a:spLocks noGrp="1"/>
          </p:cNvSpPr>
          <p:nvPr>
            <p:ph type="sldNum" sz="quarter" idx="12"/>
          </p:nvPr>
        </p:nvSpPr>
        <p:spPr/>
        <p:txBody>
          <a:bodyPr/>
          <a:lstStyle/>
          <a:p>
            <a:fld id="{0070F415-5C27-48AD-A2B0-91CAF6ED7DCA}" type="slidenum">
              <a:rPr kumimoji="1" lang="ja-JP" altLang="en-US" smtClean="0"/>
              <a:pPr/>
              <a:t>10</a:t>
            </a:fld>
            <a:endParaRPr kumimoji="1" lang="ja-JP" altLang="en-US"/>
          </a:p>
        </p:txBody>
      </p:sp>
      <p:grpSp>
        <p:nvGrpSpPr>
          <p:cNvPr id="43" name="グループ化 42"/>
          <p:cNvGrpSpPr/>
          <p:nvPr/>
        </p:nvGrpSpPr>
        <p:grpSpPr>
          <a:xfrm>
            <a:off x="278927" y="3249240"/>
            <a:ext cx="1620000" cy="2340000"/>
            <a:chOff x="251520" y="1772816"/>
            <a:chExt cx="1620000" cy="2340000"/>
          </a:xfrm>
        </p:grpSpPr>
        <p:grpSp>
          <p:nvGrpSpPr>
            <p:cNvPr id="15" name="グループ化 14"/>
            <p:cNvGrpSpPr/>
            <p:nvPr/>
          </p:nvGrpSpPr>
          <p:grpSpPr>
            <a:xfrm>
              <a:off x="449452" y="1845024"/>
              <a:ext cx="1224136" cy="1800000"/>
              <a:chOff x="611560" y="1773016"/>
              <a:chExt cx="1224136" cy="1800000"/>
            </a:xfrm>
          </p:grpSpPr>
          <p:pic>
            <p:nvPicPr>
              <p:cNvPr id="7" name="Picture 2" descr="C:\Users\ccilab\Desktop\81v9EpWXFKL._SL1500_.jpg"/>
              <p:cNvPicPr>
                <a:picLocks noChangeAspect="1" noChangeArrowheads="1"/>
              </p:cNvPicPr>
              <p:nvPr/>
            </p:nvPicPr>
            <p:blipFill>
              <a:blip r:embed="rId4" cstate="print"/>
              <a:srcRect/>
              <a:stretch>
                <a:fillRect/>
              </a:stretch>
            </p:blipFill>
            <p:spPr bwMode="auto">
              <a:xfrm>
                <a:off x="611560" y="1773016"/>
                <a:ext cx="622389" cy="1800000"/>
              </a:xfrm>
              <a:prstGeom prst="rect">
                <a:avLst/>
              </a:prstGeom>
              <a:noFill/>
            </p:spPr>
          </p:pic>
          <p:pic>
            <p:nvPicPr>
              <p:cNvPr id="9" name="Picture 2" descr="C:\Users\ccilab\Desktop\81v9EpWXFKL._SL1500_.jpg"/>
              <p:cNvPicPr>
                <a:picLocks noChangeAspect="1" noChangeArrowheads="1"/>
              </p:cNvPicPr>
              <p:nvPr/>
            </p:nvPicPr>
            <p:blipFill>
              <a:blip r:embed="rId4" cstate="print"/>
              <a:srcRect/>
              <a:stretch>
                <a:fillRect/>
              </a:stretch>
            </p:blipFill>
            <p:spPr bwMode="auto">
              <a:xfrm>
                <a:off x="1213307" y="1773016"/>
                <a:ext cx="622389" cy="1800000"/>
              </a:xfrm>
              <a:prstGeom prst="rect">
                <a:avLst/>
              </a:prstGeom>
              <a:noFill/>
            </p:spPr>
          </p:pic>
        </p:grpSp>
        <p:sp>
          <p:nvSpPr>
            <p:cNvPr id="16" name="角丸四角形 15"/>
            <p:cNvSpPr/>
            <p:nvPr/>
          </p:nvSpPr>
          <p:spPr>
            <a:xfrm>
              <a:off x="251520" y="1772816"/>
              <a:ext cx="1620000" cy="234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ja-JP" altLang="en-US" dirty="0" smtClean="0">
                  <a:solidFill>
                    <a:schemeClr val="tx1"/>
                  </a:solidFill>
                </a:rPr>
                <a:t>撮影</a:t>
              </a:r>
              <a:endParaRPr kumimoji="1" lang="ja-JP" altLang="en-US" dirty="0">
                <a:solidFill>
                  <a:schemeClr val="tx1"/>
                </a:solidFill>
              </a:endParaRPr>
            </a:p>
          </p:txBody>
        </p:sp>
      </p:grpSp>
      <p:sp>
        <p:nvSpPr>
          <p:cNvPr id="20" name="角丸四角形 19"/>
          <p:cNvSpPr/>
          <p:nvPr/>
        </p:nvSpPr>
        <p:spPr>
          <a:xfrm>
            <a:off x="3923928" y="4725144"/>
            <a:ext cx="1980000" cy="504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ja-JP" altLang="en-US" dirty="0" smtClean="0">
                <a:solidFill>
                  <a:schemeClr val="tx1"/>
                </a:solidFill>
              </a:rPr>
              <a:t>正解画像を作成</a:t>
            </a:r>
            <a:endParaRPr kumimoji="1" lang="ja-JP" altLang="en-US" dirty="0">
              <a:solidFill>
                <a:schemeClr val="tx1"/>
              </a:solidFill>
            </a:endParaRPr>
          </a:p>
        </p:txBody>
      </p:sp>
      <p:sp>
        <p:nvSpPr>
          <p:cNvPr id="21" name="角丸四角形 20"/>
          <p:cNvSpPr/>
          <p:nvPr/>
        </p:nvSpPr>
        <p:spPr>
          <a:xfrm>
            <a:off x="2376016" y="3284984"/>
            <a:ext cx="2340000" cy="504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ja-JP" altLang="en-US" dirty="0" smtClean="0">
                <a:solidFill>
                  <a:schemeClr val="tx1"/>
                </a:solidFill>
              </a:rPr>
              <a:t>ステレオマッチング</a:t>
            </a:r>
            <a:endParaRPr kumimoji="1" lang="ja-JP" altLang="en-US" dirty="0">
              <a:solidFill>
                <a:schemeClr val="tx1"/>
              </a:solidFill>
            </a:endParaRPr>
          </a:p>
        </p:txBody>
      </p:sp>
      <p:sp>
        <p:nvSpPr>
          <p:cNvPr id="25" name="角丸四角形 24"/>
          <p:cNvSpPr/>
          <p:nvPr/>
        </p:nvSpPr>
        <p:spPr>
          <a:xfrm>
            <a:off x="5021960" y="3284984"/>
            <a:ext cx="1620000" cy="504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ja-JP" altLang="en-US" dirty="0" smtClean="0">
                <a:solidFill>
                  <a:schemeClr val="tx1"/>
                </a:solidFill>
              </a:rPr>
              <a:t>マスク処理</a:t>
            </a:r>
            <a:endParaRPr kumimoji="1" lang="ja-JP" altLang="en-US" dirty="0">
              <a:solidFill>
                <a:schemeClr val="tx1"/>
              </a:solidFill>
            </a:endParaRPr>
          </a:p>
        </p:txBody>
      </p:sp>
      <p:sp>
        <p:nvSpPr>
          <p:cNvPr id="26" name="角丸四角形 25"/>
          <p:cNvSpPr/>
          <p:nvPr/>
        </p:nvSpPr>
        <p:spPr>
          <a:xfrm>
            <a:off x="4211960" y="1844824"/>
            <a:ext cx="3240000" cy="5040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ja-JP" altLang="en-US" dirty="0" smtClean="0">
                <a:solidFill>
                  <a:schemeClr val="tx1"/>
                </a:solidFill>
              </a:rPr>
              <a:t>固定閾値／背景の視差マップ</a:t>
            </a:r>
            <a:endParaRPr kumimoji="1" lang="ja-JP" altLang="en-US" dirty="0">
              <a:solidFill>
                <a:schemeClr val="tx1"/>
              </a:solidFill>
            </a:endParaRPr>
          </a:p>
        </p:txBody>
      </p:sp>
      <p:sp>
        <p:nvSpPr>
          <p:cNvPr id="27" name="角丸四角形 26"/>
          <p:cNvSpPr/>
          <p:nvPr/>
        </p:nvSpPr>
        <p:spPr>
          <a:xfrm>
            <a:off x="6948264" y="3284984"/>
            <a:ext cx="2016000" cy="504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ja-JP" altLang="en-US" dirty="0" smtClean="0">
                <a:solidFill>
                  <a:schemeClr val="tx1"/>
                </a:solidFill>
              </a:rPr>
              <a:t>結果画像を出力</a:t>
            </a:r>
            <a:endParaRPr kumimoji="1" lang="ja-JP" altLang="en-US" dirty="0">
              <a:solidFill>
                <a:schemeClr val="tx1"/>
              </a:solidFill>
            </a:endParaRPr>
          </a:p>
        </p:txBody>
      </p:sp>
      <p:sp>
        <p:nvSpPr>
          <p:cNvPr id="28" name="角丸四角形 27"/>
          <p:cNvSpPr/>
          <p:nvPr/>
        </p:nvSpPr>
        <p:spPr>
          <a:xfrm>
            <a:off x="7236264" y="4725144"/>
            <a:ext cx="1440000" cy="504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ja-JP" altLang="en-US" dirty="0" smtClean="0">
                <a:solidFill>
                  <a:schemeClr val="tx1"/>
                </a:solidFill>
              </a:rPr>
              <a:t>比較評価</a:t>
            </a:r>
            <a:endParaRPr kumimoji="1" lang="ja-JP" altLang="en-US" dirty="0">
              <a:solidFill>
                <a:schemeClr val="tx1"/>
              </a:solidFill>
            </a:endParaRPr>
          </a:p>
        </p:txBody>
      </p:sp>
      <p:cxnSp>
        <p:nvCxnSpPr>
          <p:cNvPr id="30" name="直線矢印コネクタ 29"/>
          <p:cNvCxnSpPr>
            <a:stCxn id="26" idx="2"/>
            <a:endCxn id="25" idx="0"/>
          </p:cNvCxnSpPr>
          <p:nvPr/>
        </p:nvCxnSpPr>
        <p:spPr>
          <a:xfrm>
            <a:off x="5831960" y="2348824"/>
            <a:ext cx="0" cy="93616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a:stCxn id="25" idx="3"/>
            <a:endCxn id="27" idx="1"/>
          </p:cNvCxnSpPr>
          <p:nvPr/>
        </p:nvCxnSpPr>
        <p:spPr>
          <a:xfrm>
            <a:off x="6641960" y="3536984"/>
            <a:ext cx="306304"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27" idx="2"/>
            <a:endCxn id="28" idx="0"/>
          </p:cNvCxnSpPr>
          <p:nvPr/>
        </p:nvCxnSpPr>
        <p:spPr>
          <a:xfrm>
            <a:off x="7956264" y="3788984"/>
            <a:ext cx="0" cy="93616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stCxn id="20" idx="3"/>
            <a:endCxn id="28" idx="1"/>
          </p:cNvCxnSpPr>
          <p:nvPr/>
        </p:nvCxnSpPr>
        <p:spPr>
          <a:xfrm>
            <a:off x="5903928" y="4977144"/>
            <a:ext cx="133233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a:stCxn id="21" idx="3"/>
            <a:endCxn id="25" idx="1"/>
          </p:cNvCxnSpPr>
          <p:nvPr/>
        </p:nvCxnSpPr>
        <p:spPr>
          <a:xfrm>
            <a:off x="4716016" y="3536984"/>
            <a:ext cx="305944"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a:stCxn id="16" idx="3"/>
            <a:endCxn id="21" idx="1"/>
          </p:cNvCxnSpPr>
          <p:nvPr/>
        </p:nvCxnSpPr>
        <p:spPr>
          <a:xfrm flipV="1">
            <a:off x="1898927" y="3536984"/>
            <a:ext cx="477089" cy="882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a:stCxn id="16" idx="3"/>
            <a:endCxn id="20" idx="1"/>
          </p:cNvCxnSpPr>
          <p:nvPr/>
        </p:nvCxnSpPr>
        <p:spPr>
          <a:xfrm>
            <a:off x="1898927" y="4419240"/>
            <a:ext cx="2025001" cy="55790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3" name="Picture 4" descr="C:\Users\ccilab\Desktop\実行結果サンプル\R1L2_correct02.png"/>
          <p:cNvPicPr>
            <a:picLocks noChangeAspect="1" noChangeArrowheads="1"/>
          </p:cNvPicPr>
          <p:nvPr/>
        </p:nvPicPr>
        <p:blipFill>
          <a:blip r:embed="rId5" cstate="print"/>
          <a:srcRect/>
          <a:stretch>
            <a:fillRect/>
          </a:stretch>
        </p:blipFill>
        <p:spPr bwMode="auto">
          <a:xfrm>
            <a:off x="2911428" y="4005064"/>
            <a:ext cx="1012500" cy="1800000"/>
          </a:xfrm>
          <a:prstGeom prst="rect">
            <a:avLst/>
          </a:prstGeom>
          <a:noFill/>
        </p:spPr>
      </p:pic>
      <p:grpSp>
        <p:nvGrpSpPr>
          <p:cNvPr id="40" name="グループ化 39"/>
          <p:cNvGrpSpPr/>
          <p:nvPr/>
        </p:nvGrpSpPr>
        <p:grpSpPr>
          <a:xfrm>
            <a:off x="44811" y="1916832"/>
            <a:ext cx="2078917" cy="1800100"/>
            <a:chOff x="44811" y="1916832"/>
            <a:chExt cx="2078917" cy="1800100"/>
          </a:xfrm>
        </p:grpSpPr>
        <p:grpSp>
          <p:nvGrpSpPr>
            <p:cNvPr id="52" name="グループ化 51"/>
            <p:cNvGrpSpPr/>
            <p:nvPr/>
          </p:nvGrpSpPr>
          <p:grpSpPr>
            <a:xfrm>
              <a:off x="1111228" y="1916832"/>
              <a:ext cx="1012500" cy="1800000"/>
              <a:chOff x="1111228" y="1916832"/>
              <a:chExt cx="1012500" cy="1800000"/>
            </a:xfrm>
          </p:grpSpPr>
          <p:pic>
            <p:nvPicPr>
              <p:cNvPr id="11" name="Picture 3" descr="C:\Users\ccilab\Desktop\実行結果サンプル\R1L2_right02.png"/>
              <p:cNvPicPr>
                <a:picLocks noChangeAspect="1" noChangeArrowheads="1"/>
              </p:cNvPicPr>
              <p:nvPr/>
            </p:nvPicPr>
            <p:blipFill>
              <a:blip r:embed="rId6" cstate="print"/>
              <a:srcRect/>
              <a:stretch>
                <a:fillRect/>
              </a:stretch>
            </p:blipFill>
            <p:spPr bwMode="auto">
              <a:xfrm>
                <a:off x="1111228" y="1916832"/>
                <a:ext cx="1012500" cy="1800000"/>
              </a:xfrm>
              <a:prstGeom prst="rect">
                <a:avLst/>
              </a:prstGeom>
              <a:noFill/>
            </p:spPr>
          </p:pic>
          <p:sp>
            <p:nvSpPr>
              <p:cNvPr id="13" name="テキスト ボックス 12"/>
              <p:cNvSpPr txBox="1"/>
              <p:nvPr/>
            </p:nvSpPr>
            <p:spPr>
              <a:xfrm>
                <a:off x="1733878" y="3378278"/>
                <a:ext cx="389850" cy="338554"/>
              </a:xfrm>
              <a:prstGeom prst="rect">
                <a:avLst/>
              </a:prstGeom>
              <a:noFill/>
            </p:spPr>
            <p:txBody>
              <a:bodyPr wrap="none" rtlCol="0">
                <a:spAutoFit/>
              </a:bodyPr>
              <a:lstStyle/>
              <a:p>
                <a:r>
                  <a:rPr lang="ja-JP" altLang="en-US" sz="1600" b="1" dirty="0" smtClean="0">
                    <a:solidFill>
                      <a:schemeClr val="bg1"/>
                    </a:solidFill>
                    <a:latin typeface="メイリオ" pitchFamily="50" charset="-128"/>
                    <a:ea typeface="メイリオ" pitchFamily="50" charset="-128"/>
                    <a:cs typeface="メイリオ" pitchFamily="50" charset="-128"/>
                  </a:rPr>
                  <a:t>右</a:t>
                </a:r>
                <a:endParaRPr kumimoji="1" lang="ja-JP" altLang="en-US" sz="1600" b="1" dirty="0">
                  <a:solidFill>
                    <a:schemeClr val="bg1"/>
                  </a:solidFill>
                  <a:latin typeface="メイリオ" pitchFamily="50" charset="-128"/>
                  <a:ea typeface="メイリオ" pitchFamily="50" charset="-128"/>
                  <a:cs typeface="メイリオ" pitchFamily="50" charset="-128"/>
                </a:endParaRPr>
              </a:p>
            </p:txBody>
          </p:sp>
        </p:grpSp>
        <p:grpSp>
          <p:nvGrpSpPr>
            <p:cNvPr id="51" name="グループ化 50"/>
            <p:cNvGrpSpPr/>
            <p:nvPr/>
          </p:nvGrpSpPr>
          <p:grpSpPr>
            <a:xfrm>
              <a:off x="44811" y="1916932"/>
              <a:ext cx="1012500" cy="1800000"/>
              <a:chOff x="54126" y="1917032"/>
              <a:chExt cx="1012500" cy="1800000"/>
            </a:xfrm>
          </p:grpSpPr>
          <p:pic>
            <p:nvPicPr>
              <p:cNvPr id="12" name="Picture 5" descr="C:\Users\ccilab\Desktop\実行結果サンプル\R1L2_left02.png"/>
              <p:cNvPicPr>
                <a:picLocks noChangeAspect="1" noChangeArrowheads="1"/>
              </p:cNvPicPr>
              <p:nvPr/>
            </p:nvPicPr>
            <p:blipFill>
              <a:blip r:embed="rId7" cstate="print"/>
              <a:srcRect/>
              <a:stretch>
                <a:fillRect/>
              </a:stretch>
            </p:blipFill>
            <p:spPr bwMode="auto">
              <a:xfrm>
                <a:off x="54126" y="1917032"/>
                <a:ext cx="1012500" cy="1800000"/>
              </a:xfrm>
              <a:prstGeom prst="rect">
                <a:avLst/>
              </a:prstGeom>
              <a:noFill/>
            </p:spPr>
          </p:pic>
          <p:sp>
            <p:nvSpPr>
              <p:cNvPr id="14" name="テキスト ボックス 13"/>
              <p:cNvSpPr txBox="1"/>
              <p:nvPr/>
            </p:nvSpPr>
            <p:spPr>
              <a:xfrm>
                <a:off x="54126" y="3378478"/>
                <a:ext cx="389850" cy="338554"/>
              </a:xfrm>
              <a:prstGeom prst="rect">
                <a:avLst/>
              </a:prstGeom>
              <a:noFill/>
            </p:spPr>
            <p:txBody>
              <a:bodyPr wrap="none" rtlCol="0">
                <a:spAutoFit/>
              </a:bodyPr>
              <a:lstStyle/>
              <a:p>
                <a:r>
                  <a:rPr lang="ja-JP" altLang="en-US" sz="1600" b="1" dirty="0" smtClean="0">
                    <a:solidFill>
                      <a:schemeClr val="bg1"/>
                    </a:solidFill>
                    <a:latin typeface="メイリオ" pitchFamily="50" charset="-128"/>
                    <a:ea typeface="メイリオ" pitchFamily="50" charset="-128"/>
                    <a:cs typeface="メイリオ" pitchFamily="50" charset="-128"/>
                  </a:rPr>
                  <a:t>左</a:t>
                </a:r>
                <a:endParaRPr kumimoji="1" lang="ja-JP" altLang="en-US" sz="1600" b="1" dirty="0">
                  <a:solidFill>
                    <a:schemeClr val="bg1"/>
                  </a:solidFill>
                  <a:latin typeface="メイリオ" pitchFamily="50" charset="-128"/>
                  <a:ea typeface="メイリオ" pitchFamily="50" charset="-128"/>
                  <a:cs typeface="メイリオ" pitchFamily="50" charset="-128"/>
                </a:endParaRPr>
              </a:p>
            </p:txBody>
          </p:sp>
        </p:grpSp>
      </p:grpSp>
      <p:grpSp>
        <p:nvGrpSpPr>
          <p:cNvPr id="35" name="グループ化 34"/>
          <p:cNvGrpSpPr/>
          <p:nvPr/>
        </p:nvGrpSpPr>
        <p:grpSpPr>
          <a:xfrm>
            <a:off x="44811" y="1916932"/>
            <a:ext cx="1012500" cy="1800000"/>
            <a:chOff x="54126" y="1917032"/>
            <a:chExt cx="1012500" cy="1800000"/>
          </a:xfrm>
        </p:grpSpPr>
        <p:pic>
          <p:nvPicPr>
            <p:cNvPr id="37" name="Picture 5" descr="C:\Users\ccilab\Desktop\実行結果サンプル\R1L2_left02.png"/>
            <p:cNvPicPr>
              <a:picLocks noChangeAspect="1" noChangeArrowheads="1"/>
            </p:cNvPicPr>
            <p:nvPr/>
          </p:nvPicPr>
          <p:blipFill>
            <a:blip r:embed="rId7" cstate="print"/>
            <a:srcRect/>
            <a:stretch>
              <a:fillRect/>
            </a:stretch>
          </p:blipFill>
          <p:spPr bwMode="auto">
            <a:xfrm>
              <a:off x="54126" y="1917032"/>
              <a:ext cx="1012500" cy="1800000"/>
            </a:xfrm>
            <a:prstGeom prst="rect">
              <a:avLst/>
            </a:prstGeom>
            <a:noFill/>
          </p:spPr>
        </p:pic>
        <p:sp>
          <p:nvSpPr>
            <p:cNvPr id="38" name="テキスト ボックス 37"/>
            <p:cNvSpPr txBox="1"/>
            <p:nvPr/>
          </p:nvSpPr>
          <p:spPr>
            <a:xfrm>
              <a:off x="54126" y="3378478"/>
              <a:ext cx="389850" cy="338554"/>
            </a:xfrm>
            <a:prstGeom prst="rect">
              <a:avLst/>
            </a:prstGeom>
            <a:noFill/>
          </p:spPr>
          <p:txBody>
            <a:bodyPr wrap="none" rtlCol="0">
              <a:spAutoFit/>
            </a:bodyPr>
            <a:lstStyle/>
            <a:p>
              <a:r>
                <a:rPr lang="ja-JP" altLang="en-US" sz="1600" b="1" dirty="0" smtClean="0">
                  <a:solidFill>
                    <a:schemeClr val="bg1"/>
                  </a:solidFill>
                  <a:latin typeface="メイリオ" pitchFamily="50" charset="-128"/>
                  <a:ea typeface="メイリオ" pitchFamily="50" charset="-128"/>
                  <a:cs typeface="メイリオ" pitchFamily="50" charset="-128"/>
                </a:rPr>
                <a:t>左</a:t>
              </a:r>
              <a:endParaRPr kumimoji="1" lang="ja-JP" altLang="en-US" sz="1600" b="1" dirty="0">
                <a:solidFill>
                  <a:schemeClr val="bg1"/>
                </a:solidFill>
                <a:latin typeface="メイリオ" pitchFamily="50" charset="-128"/>
                <a:ea typeface="メイリオ" pitchFamily="50" charset="-128"/>
                <a:cs typeface="メイリオ" pitchFamily="50" charset="-128"/>
              </a:endParaRPr>
            </a:p>
          </p:txBody>
        </p:sp>
      </p:grpSp>
      <p:pic>
        <p:nvPicPr>
          <p:cNvPr id="41" name="Picture 2" descr="C:\Users\ccilab\Desktop\実行結果サンプル\R1L2_fixed_threshold02_out.png"/>
          <p:cNvPicPr>
            <a:picLocks noChangeAspect="1" noChangeArrowheads="1"/>
          </p:cNvPicPr>
          <p:nvPr/>
        </p:nvPicPr>
        <p:blipFill>
          <a:blip r:embed="rId8" cstate="print"/>
          <a:srcRect/>
          <a:stretch>
            <a:fillRect/>
          </a:stretch>
        </p:blipFill>
        <p:spPr bwMode="auto">
          <a:xfrm>
            <a:off x="4283968" y="1484784"/>
            <a:ext cx="1012500" cy="1800000"/>
          </a:xfrm>
          <a:prstGeom prst="rect">
            <a:avLst/>
          </a:prstGeom>
          <a:noFill/>
        </p:spPr>
      </p:pic>
      <p:sp>
        <p:nvSpPr>
          <p:cNvPr id="17" name="正方形/長方形 16"/>
          <p:cNvSpPr/>
          <p:nvPr/>
        </p:nvSpPr>
        <p:spPr>
          <a:xfrm>
            <a:off x="0" y="5778000"/>
            <a:ext cx="9144000" cy="108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r>
              <a:rPr kumimoji="1" lang="ja-JP" altLang="en-US" sz="2800" dirty="0" smtClean="0"/>
              <a:t>ステレオカメラで画像を撮影して保存する．</a:t>
            </a:r>
            <a:endParaRPr kumimoji="1" lang="ja-JP" altLang="en-US" sz="2800" dirty="0"/>
          </a:p>
        </p:txBody>
      </p:sp>
      <p:sp>
        <p:nvSpPr>
          <p:cNvPr id="19" name="正方形/長方形 18"/>
          <p:cNvSpPr/>
          <p:nvPr/>
        </p:nvSpPr>
        <p:spPr>
          <a:xfrm>
            <a:off x="0" y="5805384"/>
            <a:ext cx="9144000" cy="108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457200" indent="-457200"/>
            <a:r>
              <a:rPr lang="ja-JP" altLang="en-US" sz="2800" dirty="0" smtClean="0">
                <a:solidFill>
                  <a:schemeClr val="bg1"/>
                </a:solidFill>
                <a:latin typeface="メイリオ" pitchFamily="50" charset="-128"/>
                <a:ea typeface="メイリオ" pitchFamily="50" charset="-128"/>
                <a:cs typeface="メイリオ" pitchFamily="50" charset="-128"/>
              </a:rPr>
              <a:t>保存した左画像を用いてオブジェクトのみを抽出した正解画像を作成する．</a:t>
            </a:r>
          </a:p>
        </p:txBody>
      </p:sp>
      <p:sp>
        <p:nvSpPr>
          <p:cNvPr id="22" name="正方形/長方形 21"/>
          <p:cNvSpPr/>
          <p:nvPr/>
        </p:nvSpPr>
        <p:spPr>
          <a:xfrm>
            <a:off x="0" y="5778000"/>
            <a:ext cx="9144000" cy="108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457200" indent="-457200"/>
            <a:r>
              <a:rPr lang="ja-JP" altLang="en-US" sz="2800" dirty="0" smtClean="0">
                <a:solidFill>
                  <a:schemeClr val="bg1"/>
                </a:solidFill>
                <a:latin typeface="メイリオ" pitchFamily="50" charset="-128"/>
                <a:ea typeface="メイリオ" pitchFamily="50" charset="-128"/>
                <a:cs typeface="メイリオ" pitchFamily="50" charset="-128"/>
              </a:rPr>
              <a:t>保存したステレオ画像を用いてステレオマッチングを</a:t>
            </a:r>
            <a:r>
              <a:rPr lang="ja-JP" altLang="en-US" sz="2800" dirty="0" smtClean="0">
                <a:solidFill>
                  <a:schemeClr val="bg1"/>
                </a:solidFill>
                <a:latin typeface="メイリオ" pitchFamily="50" charset="-128"/>
                <a:ea typeface="メイリオ" pitchFamily="50" charset="-128"/>
                <a:cs typeface="メイリオ" pitchFamily="50" charset="-128"/>
              </a:rPr>
              <a:t>行い，視差マップを出力する．</a:t>
            </a:r>
            <a:endParaRPr lang="ja-JP" altLang="en-US" sz="2800" dirty="0" smtClean="0">
              <a:solidFill>
                <a:schemeClr val="bg1"/>
              </a:solidFill>
              <a:latin typeface="メイリオ" pitchFamily="50" charset="-128"/>
              <a:ea typeface="メイリオ" pitchFamily="50" charset="-128"/>
              <a:cs typeface="メイリオ" pitchFamily="50" charset="-128"/>
            </a:endParaRPr>
          </a:p>
        </p:txBody>
      </p:sp>
      <p:sp>
        <p:nvSpPr>
          <p:cNvPr id="42" name="正方形/長方形 41"/>
          <p:cNvSpPr/>
          <p:nvPr/>
        </p:nvSpPr>
        <p:spPr>
          <a:xfrm>
            <a:off x="0" y="5805264"/>
            <a:ext cx="9144000" cy="108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457200" indent="-457200"/>
            <a:r>
              <a:rPr lang="ja-JP" altLang="en-US" sz="2800" dirty="0" smtClean="0">
                <a:solidFill>
                  <a:schemeClr val="bg1"/>
                </a:solidFill>
                <a:latin typeface="メイリオ" pitchFamily="50" charset="-128"/>
                <a:ea typeface="メイリオ" pitchFamily="50" charset="-128"/>
                <a:cs typeface="メイリオ" pitchFamily="50" charset="-128"/>
              </a:rPr>
              <a:t>評価対象となる手法を用いてマスク処理を行い，結果画像を出力する．</a:t>
            </a:r>
          </a:p>
        </p:txBody>
      </p:sp>
      <p:sp>
        <p:nvSpPr>
          <p:cNvPr id="44" name="正方形/長方形 43"/>
          <p:cNvSpPr/>
          <p:nvPr/>
        </p:nvSpPr>
        <p:spPr>
          <a:xfrm>
            <a:off x="0" y="5778000"/>
            <a:ext cx="9144000" cy="108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457200" indent="-457200"/>
            <a:r>
              <a:rPr lang="ja-JP" altLang="en-US" sz="2800" dirty="0" smtClean="0">
                <a:solidFill>
                  <a:schemeClr val="bg1"/>
                </a:solidFill>
                <a:latin typeface="メイリオ" pitchFamily="50" charset="-128"/>
                <a:ea typeface="メイリオ" pitchFamily="50" charset="-128"/>
                <a:cs typeface="メイリオ" pitchFamily="50" charset="-128"/>
              </a:rPr>
              <a:t>正解画像と結果画像を比較する．</a:t>
            </a:r>
          </a:p>
        </p:txBody>
      </p:sp>
      <p:sp>
        <p:nvSpPr>
          <p:cNvPr id="46" name="正方形/長方形 45"/>
          <p:cNvSpPr/>
          <p:nvPr/>
        </p:nvSpPr>
        <p:spPr>
          <a:xfrm>
            <a:off x="3556337" y="5507940"/>
            <a:ext cx="2031325" cy="369332"/>
          </a:xfrm>
          <a:prstGeom prst="rect">
            <a:avLst/>
          </a:prstGeom>
        </p:spPr>
        <p:txBody>
          <a:bodyPr wrap="none">
            <a:spAutoFit/>
          </a:bodyPr>
          <a:lstStyle/>
          <a:p>
            <a:pPr marL="457200" indent="-457200"/>
            <a:r>
              <a:rPr lang="ja-JP" altLang="en-US" u="sng" dirty="0" smtClean="0">
                <a:latin typeface="メイリオ" pitchFamily="50" charset="-128"/>
                <a:ea typeface="メイリオ" pitchFamily="50" charset="-128"/>
                <a:cs typeface="メイリオ" pitchFamily="50" charset="-128"/>
              </a:rPr>
              <a:t>主な抽出評価指標</a:t>
            </a:r>
            <a:endParaRPr lang="en-US" altLang="ja-JP" u="sng" dirty="0" smtClean="0">
              <a:latin typeface="メイリオ" pitchFamily="50" charset="-128"/>
              <a:ea typeface="メイリオ" pitchFamily="50" charset="-128"/>
              <a:cs typeface="メイリオ" pitchFamily="50" charset="-128"/>
            </a:endParaRPr>
          </a:p>
        </p:txBody>
      </p:sp>
    </p:spTree>
  </p:cSld>
  <p:clrMapOvr>
    <a:masterClrMapping/>
  </p:clrMapOvr>
  <p:transition>
    <p:cut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1598 0.00531 C -0.01302 0.0978 -0.00938 0.1919 0.04531 0.24185 C 0.1 0.29156 0.2059 0.29757 0.3125 0.30427 " pathEditMode="relative" rAng="0" ptsTypes="aaA">
                                      <p:cBhvr>
                                        <p:cTn id="14" dur="1000" fill="hold"/>
                                        <p:tgtEl>
                                          <p:spTgt spid="35"/>
                                        </p:tgtEl>
                                        <p:attrNameLst>
                                          <p:attrName>ppt_x</p:attrName>
                                          <p:attrName>ppt_y</p:attrName>
                                        </p:attrNameLst>
                                      </p:cBhvr>
                                      <p:rCtr x="164" y="149"/>
                                    </p:animMotion>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nodeType="clickEffect">
                                  <p:stCondLst>
                                    <p:cond delay="0"/>
                                  </p:stCondLst>
                                  <p:childTnLst>
                                    <p:animMotion origin="layout" path="M -4.72222E-6 -8.67052E-7 L 0.3231 0.00532 " pathEditMode="relative" rAng="0" ptsTypes="AA">
                                      <p:cBhvr>
                                        <p:cTn id="26" dur="1000" fill="hold"/>
                                        <p:tgtEl>
                                          <p:spTgt spid="23"/>
                                        </p:tgtEl>
                                        <p:attrNameLst>
                                          <p:attrName>ppt_x</p:attrName>
                                          <p:attrName>ppt_y</p:attrName>
                                        </p:attrNameLst>
                                      </p:cBhvr>
                                      <p:rCtr x="161" y="3"/>
                                    </p:animMotion>
                                  </p:childTnLst>
                                </p:cTn>
                              </p:par>
                            </p:childTnLst>
                          </p:cTn>
                        </p:par>
                      </p:childTnLst>
                    </p:cTn>
                  </p:par>
                  <p:par>
                    <p:cTn id="27" fill="hold">
                      <p:stCondLst>
                        <p:cond delay="indefinite"/>
                      </p:stCondLst>
                      <p:childTnLst>
                        <p:par>
                          <p:cTn id="28" fill="hold">
                            <p:stCondLst>
                              <p:cond delay="0"/>
                            </p:stCondLst>
                            <p:childTnLst>
                              <p:par>
                                <p:cTn id="29" presetID="63" presetClass="path" presetSubtype="0" accel="50000" decel="50000" fill="hold" nodeType="clickEffect">
                                  <p:stCondLst>
                                    <p:cond delay="0"/>
                                  </p:stCondLst>
                                  <p:childTnLst>
                                    <p:animMotion origin="layout" path="M 3.61111E-6 -3.4104E-6 L 0.16093 -0.05757 " pathEditMode="relative" rAng="0" ptsTypes="AA">
                                      <p:cBhvr>
                                        <p:cTn id="30" dur="1000" fill="hold"/>
                                        <p:tgtEl>
                                          <p:spTgt spid="40"/>
                                        </p:tgtEl>
                                        <p:attrNameLst>
                                          <p:attrName>ppt_x</p:attrName>
                                          <p:attrName>ppt_y</p:attrName>
                                        </p:attrNameLst>
                                      </p:cBhvr>
                                      <p:rCtr x="80" y="-29"/>
                                    </p:animMotion>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4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430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63" presetClass="path" presetSubtype="0" accel="50000" decel="50000" fill="hold" nodeType="clickEffect">
                                  <p:stCondLst>
                                    <p:cond delay="0"/>
                                  </p:stCondLst>
                                  <p:childTnLst>
                                    <p:animMotion origin="layout" path="M 0 0  L 0.25 0  E" pathEditMode="relative" ptsTypes="">
                                      <p:cBhvr>
                                        <p:cTn id="42" dur="1000" fill="hold"/>
                                        <p:tgtEl>
                                          <p:spTgt spid="43010"/>
                                        </p:tgtEl>
                                        <p:attrNameLst>
                                          <p:attrName>ppt_x</p:attrName>
                                          <p:attrName>ppt_y</p:attrName>
                                        </p:attrNameLst>
                                      </p:cBhvr>
                                    </p:animMotion>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43010"/>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63" presetClass="path" presetSubtype="0" accel="50000" decel="50000" fill="hold" nodeType="withEffect">
                                  <p:stCondLst>
                                    <p:cond delay="0"/>
                                  </p:stCondLst>
                                  <p:childTnLst>
                                    <p:animMotion origin="layout" path="M -0.00017 -3.23699E-6 L 0.34636 0.00532 " pathEditMode="relative" rAng="0" ptsTypes="AA">
                                      <p:cBhvr>
                                        <p:cTn id="52" dur="1000" fill="hold"/>
                                        <p:tgtEl>
                                          <p:spTgt spid="41"/>
                                        </p:tgtEl>
                                        <p:attrNameLst>
                                          <p:attrName>ppt_x</p:attrName>
                                          <p:attrName>ppt_y</p:attrName>
                                        </p:attrNameLst>
                                      </p:cBhvr>
                                      <p:rCtr x="173" y="3"/>
                                    </p:animMotion>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nodeType="clickEffect">
                                  <p:stCondLst>
                                    <p:cond delay="0"/>
                                  </p:stCondLst>
                                  <p:childTnLst>
                                    <p:animMotion origin="layout" path="M 0.34636 0.00532 L 0.34636 0.37249 " pathEditMode="relative" rAng="0" ptsTypes="AA">
                                      <p:cBhvr>
                                        <p:cTn id="60" dur="1000" fill="hold"/>
                                        <p:tgtEl>
                                          <p:spTgt spid="41"/>
                                        </p:tgtEl>
                                        <p:attrNameLst>
                                          <p:attrName>ppt_x</p:attrName>
                                          <p:attrName>ppt_y</p:attrName>
                                        </p:attrNameLst>
                                      </p:cBhvr>
                                      <p:rCtr x="0" y="184"/>
                                    </p:animMotion>
                                  </p:childTnLst>
                                </p:cTn>
                              </p:par>
                              <p:par>
                                <p:cTn id="61" presetID="63" presetClass="path" presetSubtype="0" accel="50000" decel="50000" fill="hold" nodeType="withEffect">
                                  <p:stCondLst>
                                    <p:cond delay="0"/>
                                  </p:stCondLst>
                                  <p:childTnLst>
                                    <p:animMotion origin="layout" path="M 0.3231 0.00532 L 0.49636 0.00532 " pathEditMode="relative" rAng="0" ptsTypes="AA">
                                      <p:cBhvr>
                                        <p:cTn id="62" dur="1000" fill="hold"/>
                                        <p:tgtEl>
                                          <p:spTgt spid="23"/>
                                        </p:tgtEl>
                                        <p:attrNameLst>
                                          <p:attrName>ppt_x</p:attrName>
                                          <p:attrName>ppt_y</p:attrName>
                                        </p:attrNameLst>
                                      </p:cBhvr>
                                      <p:rCtr x="87" y="0"/>
                                    </p:animMotion>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44"/>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42"/>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22"/>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9"/>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7"/>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6"/>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23"/>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41"/>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9" grpId="0" animBg="1"/>
      <p:bldP spid="19" grpId="1" animBg="1"/>
      <p:bldP spid="22" grpId="0" animBg="1"/>
      <p:bldP spid="22" grpId="1" animBg="1"/>
      <p:bldP spid="42" grpId="0" animBg="1"/>
      <p:bldP spid="42" grpId="1" animBg="1"/>
      <p:bldP spid="44" grpId="0" animBg="1"/>
      <p:bldP spid="44" grpId="1" animBg="1"/>
      <p:bldP spid="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9144000" cy="14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b" anchorCtr="0"/>
          <a:lstStyle/>
          <a:p>
            <a:pPr algn="ctr"/>
            <a:r>
              <a:rPr kumimoji="1" lang="ja-JP" altLang="en-US" sz="2800" dirty="0" smtClean="0">
                <a:latin typeface="メイリオ" pitchFamily="50" charset="-128"/>
                <a:ea typeface="メイリオ" pitchFamily="50" charset="-128"/>
                <a:cs typeface="メイリオ" pitchFamily="50" charset="-128"/>
              </a:rPr>
              <a:t>作成された背景の視差マップ</a:t>
            </a:r>
            <a:endParaRPr kumimoji="1" lang="ja-JP" altLang="en-US" sz="2800" dirty="0">
              <a:latin typeface="メイリオ" pitchFamily="50" charset="-128"/>
              <a:ea typeface="メイリオ" pitchFamily="50" charset="-128"/>
              <a:cs typeface="メイリオ" pitchFamily="50" charset="-128"/>
            </a:endParaRPr>
          </a:p>
        </p:txBody>
      </p:sp>
      <p:cxnSp>
        <p:nvCxnSpPr>
          <p:cNvPr id="4" name="直線コネクタ 3"/>
          <p:cNvCxnSpPr/>
          <p:nvPr/>
        </p:nvCxnSpPr>
        <p:spPr>
          <a:xfrm>
            <a:off x="0" y="1556792"/>
            <a:ext cx="9144000" cy="0"/>
          </a:xfrm>
          <a:prstGeom prst="line">
            <a:avLst/>
          </a:prstGeom>
          <a:ln w="1270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 name="正方形/長方形 4"/>
          <p:cNvSpPr/>
          <p:nvPr/>
        </p:nvSpPr>
        <p:spPr>
          <a:xfrm>
            <a:off x="0" y="1674000"/>
            <a:ext cx="9144000" cy="51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t" anchorCtr="0"/>
          <a:lstStyle/>
          <a:p>
            <a:endParaRPr lang="en-US" altLang="ja-JP" sz="2000" dirty="0">
              <a:solidFill>
                <a:schemeClr val="tx1"/>
              </a:solidFill>
              <a:latin typeface="メイリオ" pitchFamily="50" charset="-128"/>
              <a:ea typeface="メイリオ" pitchFamily="50" charset="-128"/>
              <a:cs typeface="メイリオ" pitchFamily="50" charset="-128"/>
            </a:endParaRPr>
          </a:p>
        </p:txBody>
      </p:sp>
      <p:sp>
        <p:nvSpPr>
          <p:cNvPr id="14" name="スライド番号プレースホルダ 13"/>
          <p:cNvSpPr>
            <a:spLocks noGrp="1"/>
          </p:cNvSpPr>
          <p:nvPr>
            <p:ph type="sldNum" sz="quarter" idx="12"/>
          </p:nvPr>
        </p:nvSpPr>
        <p:spPr/>
        <p:txBody>
          <a:bodyPr/>
          <a:lstStyle/>
          <a:p>
            <a:fld id="{0070F415-5C27-48AD-A2B0-91CAF6ED7DCA}" type="slidenum">
              <a:rPr kumimoji="1" lang="ja-JP" altLang="en-US" smtClean="0"/>
              <a:pPr/>
              <a:t>11</a:t>
            </a:fld>
            <a:endParaRPr kumimoji="1" lang="ja-JP" altLang="en-US"/>
          </a:p>
        </p:txBody>
      </p:sp>
      <p:sp>
        <p:nvSpPr>
          <p:cNvPr id="15" name="テキスト ボックス 14"/>
          <p:cNvSpPr txBox="1"/>
          <p:nvPr/>
        </p:nvSpPr>
        <p:spPr>
          <a:xfrm>
            <a:off x="7380312" y="6402814"/>
            <a:ext cx="1604927" cy="338554"/>
          </a:xfrm>
          <a:prstGeom prst="rect">
            <a:avLst/>
          </a:prstGeom>
          <a:noFill/>
        </p:spPr>
        <p:txBody>
          <a:bodyPr wrap="none" rtlCol="0">
            <a:spAutoFit/>
          </a:bodyPr>
          <a:lstStyle/>
          <a:p>
            <a:r>
              <a:rPr lang="en-US" altLang="ja-JP" sz="1600" dirty="0" smtClean="0">
                <a:latin typeface="メイリオ" pitchFamily="50" charset="-128"/>
                <a:ea typeface="メイリオ" pitchFamily="50" charset="-128"/>
                <a:cs typeface="メイリオ" pitchFamily="50" charset="-128"/>
              </a:rPr>
              <a:t>※R1-L2</a:t>
            </a:r>
            <a:r>
              <a:rPr lang="ja-JP" altLang="en-US" sz="1600" dirty="0" smtClean="0">
                <a:latin typeface="メイリオ" pitchFamily="50" charset="-128"/>
                <a:ea typeface="メイリオ" pitchFamily="50" charset="-128"/>
                <a:cs typeface="メイリオ" pitchFamily="50" charset="-128"/>
              </a:rPr>
              <a:t>のもの</a:t>
            </a:r>
            <a:endParaRPr kumimoji="1" lang="ja-JP" altLang="en-US" sz="1600" dirty="0">
              <a:latin typeface="メイリオ" pitchFamily="50" charset="-128"/>
              <a:ea typeface="メイリオ" pitchFamily="50" charset="-128"/>
              <a:cs typeface="メイリオ" pitchFamily="50" charset="-128"/>
            </a:endParaRPr>
          </a:p>
        </p:txBody>
      </p:sp>
      <p:grpSp>
        <p:nvGrpSpPr>
          <p:cNvPr id="20" name="グループ化 19"/>
          <p:cNvGrpSpPr/>
          <p:nvPr/>
        </p:nvGrpSpPr>
        <p:grpSpPr>
          <a:xfrm>
            <a:off x="1259752" y="1844824"/>
            <a:ext cx="6624496" cy="4617804"/>
            <a:chOff x="1259752" y="1700808"/>
            <a:chExt cx="6624496" cy="4617804"/>
          </a:xfrm>
        </p:grpSpPr>
        <p:grpSp>
          <p:nvGrpSpPr>
            <p:cNvPr id="6" name="グループ化 5"/>
            <p:cNvGrpSpPr/>
            <p:nvPr/>
          </p:nvGrpSpPr>
          <p:grpSpPr>
            <a:xfrm>
              <a:off x="1259752" y="2132856"/>
              <a:ext cx="6624496" cy="3840000"/>
              <a:chOff x="899592" y="1124744"/>
              <a:chExt cx="6624496" cy="3840000"/>
            </a:xfrm>
          </p:grpSpPr>
          <p:pic>
            <p:nvPicPr>
              <p:cNvPr id="7" name="Picture 2" descr="C:\Users\ccilab\Desktop\実行結果サンプル\R1L2_background_average02_bg.png"/>
              <p:cNvPicPr>
                <a:picLocks noChangeAspect="1" noChangeArrowheads="1"/>
              </p:cNvPicPr>
              <p:nvPr/>
            </p:nvPicPr>
            <p:blipFill>
              <a:blip r:embed="rId3" cstate="print"/>
              <a:srcRect/>
              <a:stretch>
                <a:fillRect/>
              </a:stretch>
            </p:blipFill>
            <p:spPr bwMode="auto">
              <a:xfrm>
                <a:off x="899592" y="1124744"/>
                <a:ext cx="2160000" cy="3840000"/>
              </a:xfrm>
              <a:prstGeom prst="rect">
                <a:avLst/>
              </a:prstGeom>
              <a:noFill/>
            </p:spPr>
          </p:pic>
          <p:pic>
            <p:nvPicPr>
              <p:cNvPr id="8" name="Picture 2" descr="C:\Users\ccilab\Desktop\実行結果サンプル\R1L2_background_max02_bg.png"/>
              <p:cNvPicPr>
                <a:picLocks noChangeAspect="1" noChangeArrowheads="1"/>
              </p:cNvPicPr>
              <p:nvPr/>
            </p:nvPicPr>
            <p:blipFill>
              <a:blip r:embed="rId4" cstate="print"/>
              <a:srcRect/>
              <a:stretch>
                <a:fillRect/>
              </a:stretch>
            </p:blipFill>
            <p:spPr bwMode="auto">
              <a:xfrm>
                <a:off x="3131840" y="1124744"/>
                <a:ext cx="2160000" cy="3840000"/>
              </a:xfrm>
              <a:prstGeom prst="rect">
                <a:avLst/>
              </a:prstGeom>
              <a:noFill/>
            </p:spPr>
          </p:pic>
          <p:pic>
            <p:nvPicPr>
              <p:cNvPr id="9" name="Picture 2" descr="C:\Users\ccilab\Desktop\実行結果サンプル\R1L2_background_variance02_bg.png"/>
              <p:cNvPicPr>
                <a:picLocks noChangeAspect="1" noChangeArrowheads="1"/>
              </p:cNvPicPr>
              <p:nvPr/>
            </p:nvPicPr>
            <p:blipFill>
              <a:blip r:embed="rId5" cstate="print"/>
              <a:srcRect/>
              <a:stretch>
                <a:fillRect/>
              </a:stretch>
            </p:blipFill>
            <p:spPr bwMode="auto">
              <a:xfrm>
                <a:off x="5364088" y="1124744"/>
                <a:ext cx="2160000" cy="3840000"/>
              </a:xfrm>
              <a:prstGeom prst="rect">
                <a:avLst/>
              </a:prstGeom>
              <a:noFill/>
            </p:spPr>
          </p:pic>
        </p:grpSp>
        <p:sp>
          <p:nvSpPr>
            <p:cNvPr id="16" name="正方形/長方形 15"/>
            <p:cNvSpPr/>
            <p:nvPr/>
          </p:nvSpPr>
          <p:spPr>
            <a:xfrm>
              <a:off x="1907704" y="5949280"/>
              <a:ext cx="877163" cy="369332"/>
            </a:xfrm>
            <a:prstGeom prst="rect">
              <a:avLst/>
            </a:prstGeom>
          </p:spPr>
          <p:txBody>
            <a:bodyPr wrap="none">
              <a:spAutoFit/>
            </a:bodyPr>
            <a:lstStyle/>
            <a:p>
              <a:r>
                <a:rPr lang="ja-JP" altLang="en-US" dirty="0" smtClean="0">
                  <a:latin typeface="メイリオ" pitchFamily="50" charset="-128"/>
                  <a:ea typeface="メイリオ" pitchFamily="50" charset="-128"/>
                  <a:cs typeface="メイリオ" pitchFamily="50" charset="-128"/>
                </a:rPr>
                <a:t>平均値</a:t>
              </a:r>
              <a:endParaRPr lang="en-US" altLang="ja-JP" dirty="0" smtClean="0">
                <a:latin typeface="メイリオ" pitchFamily="50" charset="-128"/>
                <a:ea typeface="メイリオ" pitchFamily="50" charset="-128"/>
                <a:cs typeface="メイリオ" pitchFamily="50" charset="-128"/>
              </a:endParaRPr>
            </a:p>
          </p:txBody>
        </p:sp>
        <p:sp>
          <p:nvSpPr>
            <p:cNvPr id="17" name="テキスト ボックス 16"/>
            <p:cNvSpPr txBox="1"/>
            <p:nvPr/>
          </p:nvSpPr>
          <p:spPr>
            <a:xfrm>
              <a:off x="4139952" y="5949280"/>
              <a:ext cx="800219" cy="338554"/>
            </a:xfrm>
            <a:prstGeom prst="rect">
              <a:avLst/>
            </a:prstGeom>
            <a:noFill/>
          </p:spPr>
          <p:txBody>
            <a:bodyPr wrap="none" rtlCol="0">
              <a:spAutoFit/>
            </a:bodyPr>
            <a:lstStyle/>
            <a:p>
              <a:r>
                <a:rPr kumimoji="1" lang="ja-JP" altLang="en-US" sz="1600" dirty="0" smtClean="0">
                  <a:latin typeface="メイリオ" pitchFamily="50" charset="-128"/>
                  <a:ea typeface="メイリオ" pitchFamily="50" charset="-128"/>
                  <a:cs typeface="メイリオ" pitchFamily="50" charset="-128"/>
                </a:rPr>
                <a:t>最大値</a:t>
              </a:r>
              <a:endParaRPr kumimoji="1" lang="ja-JP" altLang="en-US" sz="1600" dirty="0">
                <a:latin typeface="メイリオ" pitchFamily="50" charset="-128"/>
                <a:ea typeface="メイリオ" pitchFamily="50" charset="-128"/>
                <a:cs typeface="メイリオ" pitchFamily="50" charset="-128"/>
              </a:endParaRPr>
            </a:p>
          </p:txBody>
        </p:sp>
        <p:sp>
          <p:nvSpPr>
            <p:cNvPr id="18" name="テキスト ボックス 17"/>
            <p:cNvSpPr txBox="1"/>
            <p:nvPr/>
          </p:nvSpPr>
          <p:spPr>
            <a:xfrm>
              <a:off x="6228184" y="5949280"/>
              <a:ext cx="1210588" cy="338554"/>
            </a:xfrm>
            <a:prstGeom prst="rect">
              <a:avLst/>
            </a:prstGeom>
            <a:noFill/>
          </p:spPr>
          <p:txBody>
            <a:bodyPr wrap="none" rtlCol="0">
              <a:spAutoFit/>
            </a:bodyPr>
            <a:lstStyle/>
            <a:p>
              <a:r>
                <a:rPr lang="ja-JP" altLang="en-US" sz="1600" dirty="0" smtClean="0">
                  <a:latin typeface="メイリオ" pitchFamily="50" charset="-128"/>
                  <a:ea typeface="メイリオ" pitchFamily="50" charset="-128"/>
                  <a:cs typeface="メイリオ" pitchFamily="50" charset="-128"/>
                </a:rPr>
                <a:t>分散を考慮</a:t>
              </a:r>
              <a:endParaRPr kumimoji="1" lang="ja-JP" altLang="en-US" sz="1600" dirty="0">
                <a:latin typeface="メイリオ" pitchFamily="50" charset="-128"/>
                <a:ea typeface="メイリオ" pitchFamily="50" charset="-128"/>
                <a:cs typeface="メイリオ" pitchFamily="50" charset="-128"/>
              </a:endParaRPr>
            </a:p>
          </p:txBody>
        </p:sp>
        <p:sp>
          <p:nvSpPr>
            <p:cNvPr id="19" name="テキスト ボックス 18"/>
            <p:cNvSpPr txBox="1"/>
            <p:nvPr/>
          </p:nvSpPr>
          <p:spPr>
            <a:xfrm>
              <a:off x="3059832" y="1700808"/>
              <a:ext cx="2916183" cy="461665"/>
            </a:xfrm>
            <a:prstGeom prst="rect">
              <a:avLst/>
            </a:prstGeom>
            <a:noFill/>
          </p:spPr>
          <p:txBody>
            <a:bodyPr wrap="none" rtlCol="0">
              <a:spAutoFit/>
            </a:bodyPr>
            <a:lstStyle/>
            <a:p>
              <a:r>
                <a:rPr lang="ja-JP" altLang="en-US" sz="2400" dirty="0" smtClean="0">
                  <a:latin typeface="メイリオ" pitchFamily="50" charset="-128"/>
                  <a:ea typeface="メイリオ" pitchFamily="50" charset="-128"/>
                  <a:cs typeface="メイリオ" pitchFamily="50" charset="-128"/>
                </a:rPr>
                <a:t>提案手法</a:t>
              </a:r>
              <a:r>
                <a:rPr lang="en-US" altLang="ja-JP" sz="2400" dirty="0" smtClean="0">
                  <a:latin typeface="メイリオ" pitchFamily="50" charset="-128"/>
                  <a:ea typeface="メイリオ" pitchFamily="50" charset="-128"/>
                  <a:cs typeface="メイリオ" pitchFamily="50" charset="-128"/>
                </a:rPr>
                <a:t>(</a:t>
              </a:r>
              <a:r>
                <a:rPr lang="ja-JP" altLang="en-US" sz="2400" dirty="0" smtClean="0">
                  <a:latin typeface="メイリオ" pitchFamily="50" charset="-128"/>
                  <a:ea typeface="メイリオ" pitchFamily="50" charset="-128"/>
                  <a:cs typeface="メイリオ" pitchFamily="50" charset="-128"/>
                </a:rPr>
                <a:t>背景差分</a:t>
              </a:r>
              <a:r>
                <a:rPr lang="en-US" altLang="ja-JP" sz="2400" dirty="0" smtClean="0">
                  <a:latin typeface="メイリオ" pitchFamily="50" charset="-128"/>
                  <a:ea typeface="メイリオ" pitchFamily="50" charset="-128"/>
                  <a:cs typeface="メイリオ" pitchFamily="50" charset="-128"/>
                </a:rPr>
                <a:t>)</a:t>
              </a:r>
            </a:p>
          </p:txBody>
        </p:sp>
      </p:gr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9144000" cy="14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b" anchorCtr="0"/>
          <a:lstStyle/>
          <a:p>
            <a:pPr algn="ctr"/>
            <a:r>
              <a:rPr kumimoji="1" lang="ja-JP" altLang="en-US" sz="2800" dirty="0" smtClean="0">
                <a:latin typeface="メイリオ" pitchFamily="50" charset="-128"/>
                <a:ea typeface="メイリオ" pitchFamily="50" charset="-128"/>
                <a:cs typeface="メイリオ" pitchFamily="50" charset="-128"/>
              </a:rPr>
              <a:t>抽出結果例</a:t>
            </a:r>
            <a:endParaRPr kumimoji="1" lang="ja-JP" altLang="en-US" sz="2800" dirty="0">
              <a:latin typeface="メイリオ" pitchFamily="50" charset="-128"/>
              <a:ea typeface="メイリオ" pitchFamily="50" charset="-128"/>
              <a:cs typeface="メイリオ" pitchFamily="50" charset="-128"/>
            </a:endParaRPr>
          </a:p>
        </p:txBody>
      </p:sp>
      <p:cxnSp>
        <p:nvCxnSpPr>
          <p:cNvPr id="4" name="直線コネクタ 3"/>
          <p:cNvCxnSpPr/>
          <p:nvPr/>
        </p:nvCxnSpPr>
        <p:spPr>
          <a:xfrm>
            <a:off x="0" y="1556792"/>
            <a:ext cx="9144000" cy="0"/>
          </a:xfrm>
          <a:prstGeom prst="line">
            <a:avLst/>
          </a:prstGeom>
          <a:ln w="1270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 name="正方形/長方形 4"/>
          <p:cNvSpPr/>
          <p:nvPr/>
        </p:nvSpPr>
        <p:spPr>
          <a:xfrm>
            <a:off x="0" y="1674000"/>
            <a:ext cx="9144000" cy="51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t" anchorCtr="0"/>
          <a:lstStyle/>
          <a:p>
            <a:endParaRPr lang="en-US" altLang="ja-JP" sz="2800" dirty="0">
              <a:solidFill>
                <a:schemeClr val="tx1"/>
              </a:solidFill>
              <a:latin typeface="メイリオ" pitchFamily="50" charset="-128"/>
              <a:ea typeface="メイリオ" pitchFamily="50" charset="-128"/>
              <a:cs typeface="メイリオ" pitchFamily="50" charset="-128"/>
            </a:endParaRPr>
          </a:p>
        </p:txBody>
      </p:sp>
      <p:sp>
        <p:nvSpPr>
          <p:cNvPr id="17" name="スライド番号プレースホルダ 16"/>
          <p:cNvSpPr>
            <a:spLocks noGrp="1"/>
          </p:cNvSpPr>
          <p:nvPr>
            <p:ph type="sldNum" sz="quarter" idx="12"/>
          </p:nvPr>
        </p:nvSpPr>
        <p:spPr/>
        <p:txBody>
          <a:bodyPr/>
          <a:lstStyle/>
          <a:p>
            <a:fld id="{0070F415-5C27-48AD-A2B0-91CAF6ED7DCA}" type="slidenum">
              <a:rPr kumimoji="1" lang="ja-JP" altLang="en-US" smtClean="0"/>
              <a:pPr/>
              <a:t>12</a:t>
            </a:fld>
            <a:endParaRPr kumimoji="1" lang="ja-JP" altLang="en-US"/>
          </a:p>
        </p:txBody>
      </p:sp>
      <p:grpSp>
        <p:nvGrpSpPr>
          <p:cNvPr id="28" name="グループ化 27"/>
          <p:cNvGrpSpPr/>
          <p:nvPr/>
        </p:nvGrpSpPr>
        <p:grpSpPr>
          <a:xfrm>
            <a:off x="71740" y="1794302"/>
            <a:ext cx="9000520" cy="4947066"/>
            <a:chOff x="35736" y="1628800"/>
            <a:chExt cx="9000520" cy="4947066"/>
          </a:xfrm>
        </p:grpSpPr>
        <p:grpSp>
          <p:nvGrpSpPr>
            <p:cNvPr id="27" name="グループ化 26"/>
            <p:cNvGrpSpPr/>
            <p:nvPr/>
          </p:nvGrpSpPr>
          <p:grpSpPr>
            <a:xfrm>
              <a:off x="35736" y="2060848"/>
              <a:ext cx="9000520" cy="4515018"/>
              <a:chOff x="35736" y="2060848"/>
              <a:chExt cx="9000520" cy="4515018"/>
            </a:xfrm>
          </p:grpSpPr>
          <p:sp>
            <p:nvSpPr>
              <p:cNvPr id="16" name="テキスト ボックス 15"/>
              <p:cNvSpPr txBox="1"/>
              <p:nvPr/>
            </p:nvSpPr>
            <p:spPr>
              <a:xfrm>
                <a:off x="7344308" y="6237312"/>
                <a:ext cx="1604927" cy="338554"/>
              </a:xfrm>
              <a:prstGeom prst="rect">
                <a:avLst/>
              </a:prstGeom>
              <a:noFill/>
            </p:spPr>
            <p:txBody>
              <a:bodyPr wrap="none" rtlCol="0">
                <a:spAutoFit/>
              </a:bodyPr>
              <a:lstStyle/>
              <a:p>
                <a:r>
                  <a:rPr lang="en-US" altLang="ja-JP" sz="1600" dirty="0" smtClean="0">
                    <a:latin typeface="メイリオ" pitchFamily="50" charset="-128"/>
                    <a:ea typeface="メイリオ" pitchFamily="50" charset="-128"/>
                    <a:cs typeface="メイリオ" pitchFamily="50" charset="-128"/>
                  </a:rPr>
                  <a:t>※R1-L2</a:t>
                </a:r>
                <a:r>
                  <a:rPr lang="ja-JP" altLang="en-US" sz="1600" dirty="0" smtClean="0">
                    <a:latin typeface="メイリオ" pitchFamily="50" charset="-128"/>
                    <a:ea typeface="メイリオ" pitchFamily="50" charset="-128"/>
                    <a:cs typeface="メイリオ" pitchFamily="50" charset="-128"/>
                  </a:rPr>
                  <a:t>のもの</a:t>
                </a:r>
                <a:endParaRPr kumimoji="1" lang="ja-JP" altLang="en-US" sz="1600" dirty="0">
                  <a:latin typeface="メイリオ" pitchFamily="50" charset="-128"/>
                  <a:ea typeface="メイリオ" pitchFamily="50" charset="-128"/>
                  <a:cs typeface="メイリオ" pitchFamily="50" charset="-128"/>
                </a:endParaRPr>
              </a:p>
            </p:txBody>
          </p:sp>
          <p:grpSp>
            <p:nvGrpSpPr>
              <p:cNvPr id="26" name="グループ化 25"/>
              <p:cNvGrpSpPr/>
              <p:nvPr/>
            </p:nvGrpSpPr>
            <p:grpSpPr>
              <a:xfrm>
                <a:off x="35736" y="2060848"/>
                <a:ext cx="9000520" cy="4154978"/>
                <a:chOff x="35736" y="2060848"/>
                <a:chExt cx="9000520" cy="4154978"/>
              </a:xfrm>
            </p:grpSpPr>
            <p:grpSp>
              <p:nvGrpSpPr>
                <p:cNvPr id="7" name="グループ化 6"/>
                <p:cNvGrpSpPr/>
                <p:nvPr/>
              </p:nvGrpSpPr>
              <p:grpSpPr>
                <a:xfrm>
                  <a:off x="35736" y="2060848"/>
                  <a:ext cx="9000520" cy="4154978"/>
                  <a:chOff x="35736" y="836712"/>
                  <a:chExt cx="9000520" cy="4154978"/>
                </a:xfrm>
              </p:grpSpPr>
              <p:pic>
                <p:nvPicPr>
                  <p:cNvPr id="8" name="Picture 2" descr="C:\Users\ccilab\Desktop\実行結果サンプル\R1L2_fixed_threshold02_out.png"/>
                  <p:cNvPicPr>
                    <a:picLocks noChangeAspect="1" noChangeArrowheads="1"/>
                  </p:cNvPicPr>
                  <p:nvPr/>
                </p:nvPicPr>
                <p:blipFill>
                  <a:blip r:embed="rId3" cstate="print"/>
                  <a:srcRect/>
                  <a:stretch>
                    <a:fillRect/>
                  </a:stretch>
                </p:blipFill>
                <p:spPr bwMode="auto">
                  <a:xfrm>
                    <a:off x="35736" y="836712"/>
                    <a:ext cx="2160000" cy="3840000"/>
                  </a:xfrm>
                  <a:prstGeom prst="rect">
                    <a:avLst/>
                  </a:prstGeom>
                  <a:noFill/>
                </p:spPr>
              </p:pic>
              <p:pic>
                <p:nvPicPr>
                  <p:cNvPr id="9" name="Picture 2" descr="C:\Users\ccilab\Desktop\実行結果サンプル\R1L2_background_variance02_out.png"/>
                  <p:cNvPicPr>
                    <a:picLocks noChangeAspect="1" noChangeArrowheads="1"/>
                  </p:cNvPicPr>
                  <p:nvPr/>
                </p:nvPicPr>
                <p:blipFill>
                  <a:blip r:embed="rId4" cstate="print"/>
                  <a:srcRect/>
                  <a:stretch>
                    <a:fillRect/>
                  </a:stretch>
                </p:blipFill>
                <p:spPr bwMode="auto">
                  <a:xfrm>
                    <a:off x="6876256" y="836712"/>
                    <a:ext cx="2160000" cy="3840000"/>
                  </a:xfrm>
                  <a:prstGeom prst="rect">
                    <a:avLst/>
                  </a:prstGeom>
                  <a:noFill/>
                </p:spPr>
              </p:pic>
              <p:pic>
                <p:nvPicPr>
                  <p:cNvPr id="10" name="Picture 2" descr="C:\Users\ccilab\Desktop\実行結果サンプル\R1L2_background_average02_out.png"/>
                  <p:cNvPicPr>
                    <a:picLocks noChangeAspect="1" noChangeArrowheads="1"/>
                  </p:cNvPicPr>
                  <p:nvPr/>
                </p:nvPicPr>
                <p:blipFill>
                  <a:blip r:embed="rId5" cstate="print"/>
                  <a:srcRect/>
                  <a:stretch>
                    <a:fillRect/>
                  </a:stretch>
                </p:blipFill>
                <p:spPr bwMode="auto">
                  <a:xfrm>
                    <a:off x="2411760" y="836712"/>
                    <a:ext cx="2160000" cy="3840000"/>
                  </a:xfrm>
                  <a:prstGeom prst="rect">
                    <a:avLst/>
                  </a:prstGeom>
                  <a:noFill/>
                </p:spPr>
              </p:pic>
              <p:pic>
                <p:nvPicPr>
                  <p:cNvPr id="11" name="Picture 2" descr="C:\Users\ccilab\Desktop\実行結果サンプル\R1L2_background_max02_out.png"/>
                  <p:cNvPicPr>
                    <a:picLocks noChangeAspect="1" noChangeArrowheads="1"/>
                  </p:cNvPicPr>
                  <p:nvPr/>
                </p:nvPicPr>
                <p:blipFill>
                  <a:blip r:embed="rId6" cstate="print"/>
                  <a:srcRect/>
                  <a:stretch>
                    <a:fillRect/>
                  </a:stretch>
                </p:blipFill>
                <p:spPr bwMode="auto">
                  <a:xfrm>
                    <a:off x="4644008" y="836712"/>
                    <a:ext cx="2160000" cy="3840000"/>
                  </a:xfrm>
                  <a:prstGeom prst="rect">
                    <a:avLst/>
                  </a:prstGeom>
                  <a:noFill/>
                </p:spPr>
              </p:pic>
              <p:sp>
                <p:nvSpPr>
                  <p:cNvPr id="12" name="テキスト ボックス 11"/>
                  <p:cNvSpPr txBox="1"/>
                  <p:nvPr/>
                </p:nvSpPr>
                <p:spPr>
                  <a:xfrm>
                    <a:off x="575556" y="4653136"/>
                    <a:ext cx="1005403" cy="338554"/>
                  </a:xfrm>
                  <a:prstGeom prst="rect">
                    <a:avLst/>
                  </a:prstGeom>
                  <a:noFill/>
                </p:spPr>
                <p:txBody>
                  <a:bodyPr wrap="none" rtlCol="0">
                    <a:spAutoFit/>
                  </a:bodyPr>
                  <a:lstStyle/>
                  <a:p>
                    <a:r>
                      <a:rPr lang="ja-JP" altLang="en-US" sz="1600" dirty="0" smtClean="0">
                        <a:latin typeface="メイリオ" pitchFamily="50" charset="-128"/>
                        <a:ea typeface="メイリオ" pitchFamily="50" charset="-128"/>
                        <a:cs typeface="メイリオ" pitchFamily="50" charset="-128"/>
                      </a:rPr>
                      <a:t>固定閾値</a:t>
                    </a:r>
                    <a:endParaRPr lang="en-US" altLang="ja-JP" sz="1600" dirty="0" smtClean="0">
                      <a:latin typeface="メイリオ" pitchFamily="50" charset="-128"/>
                      <a:ea typeface="メイリオ" pitchFamily="50" charset="-128"/>
                      <a:cs typeface="メイリオ" pitchFamily="50" charset="-128"/>
                    </a:endParaRPr>
                  </a:p>
                </p:txBody>
              </p:sp>
              <p:sp>
                <p:nvSpPr>
                  <p:cNvPr id="13" name="テキスト ボックス 12"/>
                  <p:cNvSpPr txBox="1"/>
                  <p:nvPr/>
                </p:nvSpPr>
                <p:spPr>
                  <a:xfrm>
                    <a:off x="3059832" y="4653136"/>
                    <a:ext cx="800219" cy="338554"/>
                  </a:xfrm>
                  <a:prstGeom prst="rect">
                    <a:avLst/>
                  </a:prstGeom>
                  <a:noFill/>
                </p:spPr>
                <p:txBody>
                  <a:bodyPr wrap="none" rtlCol="0">
                    <a:spAutoFit/>
                  </a:bodyPr>
                  <a:lstStyle/>
                  <a:p>
                    <a:r>
                      <a:rPr lang="ja-JP" altLang="en-US" sz="1600" dirty="0" smtClean="0">
                        <a:latin typeface="メイリオ" pitchFamily="50" charset="-128"/>
                        <a:ea typeface="メイリオ" pitchFamily="50" charset="-128"/>
                        <a:cs typeface="メイリオ" pitchFamily="50" charset="-128"/>
                      </a:rPr>
                      <a:t>平均値</a:t>
                    </a:r>
                    <a:endParaRPr lang="en-US" altLang="ja-JP" sz="1600" dirty="0" smtClean="0">
                      <a:latin typeface="メイリオ" pitchFamily="50" charset="-128"/>
                      <a:ea typeface="メイリオ" pitchFamily="50" charset="-128"/>
                      <a:cs typeface="メイリオ" pitchFamily="50" charset="-128"/>
                    </a:endParaRPr>
                  </a:p>
                </p:txBody>
              </p:sp>
              <p:sp>
                <p:nvSpPr>
                  <p:cNvPr id="14" name="テキスト ボックス 13"/>
                  <p:cNvSpPr txBox="1"/>
                  <p:nvPr/>
                </p:nvSpPr>
                <p:spPr>
                  <a:xfrm>
                    <a:off x="5292080" y="4653136"/>
                    <a:ext cx="800219" cy="338554"/>
                  </a:xfrm>
                  <a:prstGeom prst="rect">
                    <a:avLst/>
                  </a:prstGeom>
                  <a:noFill/>
                </p:spPr>
                <p:txBody>
                  <a:bodyPr wrap="none" rtlCol="0">
                    <a:spAutoFit/>
                  </a:bodyPr>
                  <a:lstStyle/>
                  <a:p>
                    <a:r>
                      <a:rPr kumimoji="1" lang="ja-JP" altLang="en-US" sz="1600" dirty="0" smtClean="0">
                        <a:latin typeface="メイリオ" pitchFamily="50" charset="-128"/>
                        <a:ea typeface="メイリオ" pitchFamily="50" charset="-128"/>
                        <a:cs typeface="メイリオ" pitchFamily="50" charset="-128"/>
                      </a:rPr>
                      <a:t>最大値</a:t>
                    </a:r>
                    <a:endParaRPr kumimoji="1" lang="ja-JP" altLang="en-US" sz="1600" dirty="0">
                      <a:latin typeface="メイリオ" pitchFamily="50" charset="-128"/>
                      <a:ea typeface="メイリオ" pitchFamily="50" charset="-128"/>
                      <a:cs typeface="メイリオ" pitchFamily="50" charset="-128"/>
                    </a:endParaRPr>
                  </a:p>
                </p:txBody>
              </p:sp>
              <p:sp>
                <p:nvSpPr>
                  <p:cNvPr id="15" name="テキスト ボックス 14"/>
                  <p:cNvSpPr txBox="1"/>
                  <p:nvPr/>
                </p:nvSpPr>
                <p:spPr>
                  <a:xfrm>
                    <a:off x="7344308" y="4653136"/>
                    <a:ext cx="1210588" cy="338554"/>
                  </a:xfrm>
                  <a:prstGeom prst="rect">
                    <a:avLst/>
                  </a:prstGeom>
                  <a:noFill/>
                </p:spPr>
                <p:txBody>
                  <a:bodyPr wrap="none" rtlCol="0">
                    <a:spAutoFit/>
                  </a:bodyPr>
                  <a:lstStyle/>
                  <a:p>
                    <a:r>
                      <a:rPr lang="ja-JP" altLang="en-US" sz="1600" dirty="0" smtClean="0">
                        <a:latin typeface="メイリオ" pitchFamily="50" charset="-128"/>
                        <a:ea typeface="メイリオ" pitchFamily="50" charset="-128"/>
                        <a:cs typeface="メイリオ" pitchFamily="50" charset="-128"/>
                      </a:rPr>
                      <a:t>分散を考慮</a:t>
                    </a:r>
                    <a:endParaRPr kumimoji="1" lang="ja-JP" altLang="en-US" sz="1600" dirty="0">
                      <a:latin typeface="メイリオ" pitchFamily="50" charset="-128"/>
                      <a:ea typeface="メイリオ" pitchFamily="50" charset="-128"/>
                      <a:cs typeface="メイリオ" pitchFamily="50" charset="-128"/>
                    </a:endParaRPr>
                  </a:p>
                </p:txBody>
              </p:sp>
            </p:grpSp>
            <p:sp>
              <p:nvSpPr>
                <p:cNvPr id="18" name="円/楕円 17"/>
                <p:cNvSpPr/>
                <p:nvPr/>
              </p:nvSpPr>
              <p:spPr>
                <a:xfrm>
                  <a:off x="1619672" y="2564904"/>
                  <a:ext cx="683976" cy="720080"/>
                </a:xfrm>
                <a:prstGeom prst="ellipse">
                  <a:avLst/>
                </a:prstGeom>
                <a:no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611560" y="4797152"/>
                  <a:ext cx="683976" cy="720080"/>
                </a:xfrm>
                <a:prstGeom prst="ellipse">
                  <a:avLst/>
                </a:prstGeom>
                <a:no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a:off x="5220072" y="4797152"/>
                  <a:ext cx="683976" cy="720080"/>
                </a:xfrm>
                <a:prstGeom prst="ellipse">
                  <a:avLst/>
                </a:prstGeom>
                <a:no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7452320" y="4797152"/>
                  <a:ext cx="683976" cy="720080"/>
                </a:xfrm>
                <a:prstGeom prst="ellipse">
                  <a:avLst/>
                </a:prstGeom>
                <a:no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p:nvSpPr>
              <p:spPr>
                <a:xfrm>
                  <a:off x="2555776" y="2132856"/>
                  <a:ext cx="1944216" cy="1224136"/>
                </a:xfrm>
                <a:prstGeom prst="ellipse">
                  <a:avLst/>
                </a:prstGeom>
                <a:no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23" name="テキスト ボックス 22"/>
            <p:cNvSpPr txBox="1"/>
            <p:nvPr/>
          </p:nvSpPr>
          <p:spPr>
            <a:xfrm>
              <a:off x="359532" y="1628800"/>
              <a:ext cx="1415772" cy="461665"/>
            </a:xfrm>
            <a:prstGeom prst="rect">
              <a:avLst/>
            </a:prstGeom>
            <a:noFill/>
          </p:spPr>
          <p:txBody>
            <a:bodyPr wrap="none" rtlCol="0">
              <a:spAutoFit/>
            </a:bodyPr>
            <a:lstStyle/>
            <a:p>
              <a:r>
                <a:rPr lang="ja-JP" altLang="en-US" sz="2400" dirty="0" smtClean="0">
                  <a:latin typeface="メイリオ" pitchFamily="50" charset="-128"/>
                  <a:ea typeface="メイリオ" pitchFamily="50" charset="-128"/>
                  <a:cs typeface="メイリオ" pitchFamily="50" charset="-128"/>
                </a:rPr>
                <a:t>固定閾値</a:t>
              </a:r>
              <a:endParaRPr lang="en-US" altLang="ja-JP" sz="2400" dirty="0" smtClean="0">
                <a:latin typeface="メイリオ" pitchFamily="50" charset="-128"/>
                <a:ea typeface="メイリオ" pitchFamily="50" charset="-128"/>
                <a:cs typeface="メイリオ" pitchFamily="50" charset="-128"/>
              </a:endParaRPr>
            </a:p>
          </p:txBody>
        </p:sp>
        <p:sp>
          <p:nvSpPr>
            <p:cNvPr id="24" name="テキスト ボックス 23"/>
            <p:cNvSpPr txBox="1"/>
            <p:nvPr/>
          </p:nvSpPr>
          <p:spPr>
            <a:xfrm>
              <a:off x="4284109" y="1628800"/>
              <a:ext cx="2916183" cy="461665"/>
            </a:xfrm>
            <a:prstGeom prst="rect">
              <a:avLst/>
            </a:prstGeom>
            <a:noFill/>
          </p:spPr>
          <p:txBody>
            <a:bodyPr wrap="none" rtlCol="0">
              <a:spAutoFit/>
            </a:bodyPr>
            <a:lstStyle/>
            <a:p>
              <a:r>
                <a:rPr lang="ja-JP" altLang="en-US" sz="2400" dirty="0" smtClean="0">
                  <a:latin typeface="メイリオ" pitchFamily="50" charset="-128"/>
                  <a:ea typeface="メイリオ" pitchFamily="50" charset="-128"/>
                  <a:cs typeface="メイリオ" pitchFamily="50" charset="-128"/>
                </a:rPr>
                <a:t>提案手法</a:t>
              </a:r>
              <a:r>
                <a:rPr lang="en-US" altLang="ja-JP" sz="2400" dirty="0" smtClean="0">
                  <a:latin typeface="メイリオ" pitchFamily="50" charset="-128"/>
                  <a:ea typeface="メイリオ" pitchFamily="50" charset="-128"/>
                  <a:cs typeface="メイリオ" pitchFamily="50" charset="-128"/>
                </a:rPr>
                <a:t>(</a:t>
              </a:r>
              <a:r>
                <a:rPr lang="ja-JP" altLang="en-US" sz="2400" dirty="0" smtClean="0">
                  <a:latin typeface="メイリオ" pitchFamily="50" charset="-128"/>
                  <a:ea typeface="メイリオ" pitchFamily="50" charset="-128"/>
                  <a:cs typeface="メイリオ" pitchFamily="50" charset="-128"/>
                </a:rPr>
                <a:t>背景差分</a:t>
              </a:r>
              <a:r>
                <a:rPr lang="en-US" altLang="ja-JP" sz="2400" dirty="0" smtClean="0">
                  <a:latin typeface="メイリオ" pitchFamily="50" charset="-128"/>
                  <a:ea typeface="メイリオ" pitchFamily="50" charset="-128"/>
                  <a:cs typeface="メイリオ" pitchFamily="50" charset="-128"/>
                </a:rPr>
                <a:t>)</a:t>
              </a:r>
            </a:p>
          </p:txBody>
        </p:sp>
      </p:gr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9144000" cy="14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b" anchorCtr="0"/>
          <a:lstStyle/>
          <a:p>
            <a:pPr algn="ctr"/>
            <a:r>
              <a:rPr kumimoji="1" lang="ja-JP" altLang="en-US" sz="2800" dirty="0" smtClean="0">
                <a:latin typeface="メイリオ" pitchFamily="50" charset="-128"/>
                <a:ea typeface="メイリオ" pitchFamily="50" charset="-128"/>
                <a:cs typeface="メイリオ" pitchFamily="50" charset="-128"/>
              </a:rPr>
              <a:t>抽出結果</a:t>
            </a:r>
            <a:r>
              <a:rPr lang="en-US" altLang="ja-JP" sz="2800" dirty="0" smtClean="0">
                <a:latin typeface="メイリオ" pitchFamily="50" charset="-128"/>
                <a:ea typeface="メイリオ" pitchFamily="50" charset="-128"/>
                <a:cs typeface="メイリオ" pitchFamily="50" charset="-128"/>
              </a:rPr>
              <a:t>(</a:t>
            </a:r>
            <a:r>
              <a:rPr kumimoji="1" lang="en-US" altLang="ja-JP" sz="2800" dirty="0" smtClean="0">
                <a:latin typeface="メイリオ" pitchFamily="50" charset="-128"/>
                <a:ea typeface="メイリオ" pitchFamily="50" charset="-128"/>
                <a:cs typeface="メイリオ" pitchFamily="50" charset="-128"/>
              </a:rPr>
              <a:t>F-measure</a:t>
            </a:r>
            <a:r>
              <a:rPr kumimoji="1" lang="ja-JP" altLang="en-US" sz="2800" dirty="0" smtClean="0">
                <a:latin typeface="メイリオ" pitchFamily="50" charset="-128"/>
                <a:ea typeface="メイリオ" pitchFamily="50" charset="-128"/>
                <a:cs typeface="メイリオ" pitchFamily="50" charset="-128"/>
              </a:rPr>
              <a:t>のみ抜粋</a:t>
            </a:r>
            <a:r>
              <a:rPr kumimoji="1" lang="en-US" altLang="ja-JP" sz="2800" dirty="0" smtClean="0">
                <a:latin typeface="メイリオ" pitchFamily="50" charset="-128"/>
                <a:ea typeface="メイリオ" pitchFamily="50" charset="-128"/>
                <a:cs typeface="メイリオ" pitchFamily="50" charset="-128"/>
              </a:rPr>
              <a:t>)</a:t>
            </a:r>
            <a:endParaRPr kumimoji="1" lang="ja-JP" altLang="en-US" sz="2800" dirty="0">
              <a:latin typeface="メイリオ" pitchFamily="50" charset="-128"/>
              <a:ea typeface="メイリオ" pitchFamily="50" charset="-128"/>
              <a:cs typeface="メイリオ" pitchFamily="50" charset="-128"/>
            </a:endParaRPr>
          </a:p>
        </p:txBody>
      </p:sp>
      <p:cxnSp>
        <p:nvCxnSpPr>
          <p:cNvPr id="4" name="直線コネクタ 3"/>
          <p:cNvCxnSpPr/>
          <p:nvPr/>
        </p:nvCxnSpPr>
        <p:spPr>
          <a:xfrm>
            <a:off x="0" y="1556792"/>
            <a:ext cx="9144000" cy="0"/>
          </a:xfrm>
          <a:prstGeom prst="line">
            <a:avLst/>
          </a:prstGeom>
          <a:ln w="1270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スライド番号プレースホルダ 7"/>
          <p:cNvSpPr>
            <a:spLocks noGrp="1"/>
          </p:cNvSpPr>
          <p:nvPr>
            <p:ph type="sldNum" sz="quarter" idx="12"/>
          </p:nvPr>
        </p:nvSpPr>
        <p:spPr/>
        <p:txBody>
          <a:bodyPr/>
          <a:lstStyle/>
          <a:p>
            <a:fld id="{0070F415-5C27-48AD-A2B0-91CAF6ED7DCA}" type="slidenum">
              <a:rPr kumimoji="1" lang="ja-JP" altLang="en-US" smtClean="0"/>
              <a:pPr/>
              <a:t>13</a:t>
            </a:fld>
            <a:endParaRPr kumimoji="1" lang="ja-JP" altLang="en-US"/>
          </a:p>
        </p:txBody>
      </p:sp>
      <p:graphicFrame>
        <p:nvGraphicFramePr>
          <p:cNvPr id="9" name="グラフ 8"/>
          <p:cNvGraphicFramePr/>
          <p:nvPr/>
        </p:nvGraphicFramePr>
        <p:xfrm>
          <a:off x="972000" y="1916832"/>
          <a:ext cx="7200000" cy="43200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9144000" cy="14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b" anchorCtr="0"/>
          <a:lstStyle/>
          <a:p>
            <a:pPr algn="ctr"/>
            <a:r>
              <a:rPr lang="ja-JP" altLang="en-US" sz="2800" dirty="0" smtClean="0">
                <a:latin typeface="メイリオ" pitchFamily="50" charset="-128"/>
                <a:ea typeface="メイリオ" pitchFamily="50" charset="-128"/>
                <a:cs typeface="メイリオ" pitchFamily="50" charset="-128"/>
              </a:rPr>
              <a:t>考察</a:t>
            </a:r>
            <a:endParaRPr kumimoji="1" lang="ja-JP" altLang="en-US" sz="2800" dirty="0">
              <a:latin typeface="メイリオ" pitchFamily="50" charset="-128"/>
              <a:ea typeface="メイリオ" pitchFamily="50" charset="-128"/>
              <a:cs typeface="メイリオ" pitchFamily="50" charset="-128"/>
            </a:endParaRPr>
          </a:p>
        </p:txBody>
      </p:sp>
      <p:cxnSp>
        <p:nvCxnSpPr>
          <p:cNvPr id="4" name="直線コネクタ 3"/>
          <p:cNvCxnSpPr/>
          <p:nvPr/>
        </p:nvCxnSpPr>
        <p:spPr>
          <a:xfrm>
            <a:off x="0" y="1556792"/>
            <a:ext cx="9144000" cy="0"/>
          </a:xfrm>
          <a:prstGeom prst="line">
            <a:avLst/>
          </a:prstGeom>
          <a:ln w="1270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0" y="6165304"/>
            <a:ext cx="9144000" cy="692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latin typeface="メイリオ" pitchFamily="50" charset="-128"/>
                <a:ea typeface="メイリオ" pitchFamily="50" charset="-128"/>
                <a:cs typeface="メイリオ" pitchFamily="50" charset="-128"/>
              </a:rPr>
              <a:t>R1-L2</a:t>
            </a:r>
            <a:r>
              <a:rPr lang="ja-JP" altLang="en-US" dirty="0" smtClean="0">
                <a:latin typeface="メイリオ" pitchFamily="50" charset="-128"/>
                <a:ea typeface="メイリオ" pitchFamily="50" charset="-128"/>
                <a:cs typeface="メイリオ" pitchFamily="50" charset="-128"/>
              </a:rPr>
              <a:t>と</a:t>
            </a:r>
            <a:r>
              <a:rPr lang="en-US" altLang="ja-JP" dirty="0" smtClean="0">
                <a:latin typeface="メイリオ" pitchFamily="50" charset="-128"/>
                <a:ea typeface="メイリオ" pitchFamily="50" charset="-128"/>
                <a:cs typeface="メイリオ" pitchFamily="50" charset="-128"/>
              </a:rPr>
              <a:t>R1-L3</a:t>
            </a:r>
            <a:r>
              <a:rPr lang="ja-JP" altLang="en-US" dirty="0" smtClean="0">
                <a:latin typeface="メイリオ" pitchFamily="50" charset="-128"/>
                <a:ea typeface="メイリオ" pitchFamily="50" charset="-128"/>
                <a:cs typeface="メイリオ" pitchFamily="50" charset="-128"/>
              </a:rPr>
              <a:t>のステレオマッチングにおいては，提案手法を用いると，</a:t>
            </a:r>
            <a:r>
              <a:rPr lang="en-US" altLang="ja-JP" dirty="0" smtClean="0">
                <a:latin typeface="メイリオ" pitchFamily="50" charset="-128"/>
                <a:ea typeface="メイリオ" pitchFamily="50" charset="-128"/>
                <a:cs typeface="メイリオ" pitchFamily="50" charset="-128"/>
              </a:rPr>
              <a:t>F-measure</a:t>
            </a:r>
            <a:r>
              <a:rPr lang="ja-JP" altLang="en-US" dirty="0" smtClean="0">
                <a:latin typeface="メイリオ" pitchFamily="50" charset="-128"/>
                <a:ea typeface="メイリオ" pitchFamily="50" charset="-128"/>
                <a:cs typeface="メイリオ" pitchFamily="50" charset="-128"/>
              </a:rPr>
              <a:t>の値が改善された．</a:t>
            </a:r>
            <a:endParaRPr lang="en-US" altLang="ja-JP" dirty="0" smtClean="0">
              <a:latin typeface="メイリオ" pitchFamily="50" charset="-128"/>
              <a:ea typeface="メイリオ" pitchFamily="50" charset="-128"/>
              <a:cs typeface="メイリオ" pitchFamily="50" charset="-128"/>
            </a:endParaRPr>
          </a:p>
        </p:txBody>
      </p:sp>
      <p:sp>
        <p:nvSpPr>
          <p:cNvPr id="10" name="正方形/長方形 9"/>
          <p:cNvSpPr/>
          <p:nvPr/>
        </p:nvSpPr>
        <p:spPr>
          <a:xfrm>
            <a:off x="0" y="6165304"/>
            <a:ext cx="9144000" cy="692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smtClean="0">
                <a:latin typeface="メイリオ" pitchFamily="50" charset="-128"/>
                <a:ea typeface="メイリオ" pitchFamily="50" charset="-128"/>
                <a:cs typeface="メイリオ" pitchFamily="50" charset="-128"/>
              </a:rPr>
              <a:t>提案手法では，環境に固有の閾値を探索する必要がなく，ステレオカメラの基線長を変更しても同じシステムを流用できるため，有用性がある．</a:t>
            </a:r>
          </a:p>
        </p:txBody>
      </p:sp>
      <p:grpSp>
        <p:nvGrpSpPr>
          <p:cNvPr id="31" name="グループ化 30"/>
          <p:cNvGrpSpPr>
            <a:grpSpLocks noChangeAspect="1"/>
          </p:cNvGrpSpPr>
          <p:nvPr/>
        </p:nvGrpSpPr>
        <p:grpSpPr>
          <a:xfrm>
            <a:off x="208459" y="647981"/>
            <a:ext cx="2995389" cy="2628409"/>
            <a:chOff x="1259632" y="1628800"/>
            <a:chExt cx="4992315" cy="4380682"/>
          </a:xfrm>
        </p:grpSpPr>
        <p:pic>
          <p:nvPicPr>
            <p:cNvPr id="22" name="Picture 2" descr="C:\Users\ccilab\Desktop\実行結果サンプル\R1L2_fixed_threshold02_out.png"/>
            <p:cNvPicPr>
              <a:picLocks noChangeAspect="1" noChangeArrowheads="1"/>
            </p:cNvPicPr>
            <p:nvPr/>
          </p:nvPicPr>
          <p:blipFill>
            <a:blip r:embed="rId3" cstate="print"/>
            <a:srcRect/>
            <a:stretch>
              <a:fillRect/>
            </a:stretch>
          </p:blipFill>
          <p:spPr bwMode="auto">
            <a:xfrm>
              <a:off x="1259632" y="1628800"/>
              <a:ext cx="2160000" cy="3840000"/>
            </a:xfrm>
            <a:prstGeom prst="rect">
              <a:avLst/>
            </a:prstGeom>
            <a:noFill/>
            <a:ln>
              <a:solidFill>
                <a:schemeClr val="bg1"/>
              </a:solidFill>
            </a:ln>
          </p:spPr>
        </p:pic>
        <p:pic>
          <p:nvPicPr>
            <p:cNvPr id="24" name="Picture 2" descr="C:\Users\ccilab\Desktop\実行結果サンプル\R1L2_background_average02_out.png"/>
            <p:cNvPicPr>
              <a:picLocks noChangeAspect="1" noChangeArrowheads="1"/>
            </p:cNvPicPr>
            <p:nvPr/>
          </p:nvPicPr>
          <p:blipFill>
            <a:blip r:embed="rId4" cstate="print"/>
            <a:srcRect/>
            <a:stretch>
              <a:fillRect/>
            </a:stretch>
          </p:blipFill>
          <p:spPr bwMode="auto">
            <a:xfrm>
              <a:off x="4091947" y="1628800"/>
              <a:ext cx="2160000" cy="3840000"/>
            </a:xfrm>
            <a:prstGeom prst="rect">
              <a:avLst/>
            </a:prstGeom>
            <a:noFill/>
            <a:ln>
              <a:solidFill>
                <a:schemeClr val="bg1"/>
              </a:solidFill>
            </a:ln>
          </p:spPr>
        </p:pic>
        <p:sp>
          <p:nvSpPr>
            <p:cNvPr id="26" name="テキスト ボックス 25"/>
            <p:cNvSpPr txBox="1"/>
            <p:nvPr/>
          </p:nvSpPr>
          <p:spPr>
            <a:xfrm>
              <a:off x="1451414" y="5445225"/>
              <a:ext cx="1675672" cy="564257"/>
            </a:xfrm>
            <a:prstGeom prst="rect">
              <a:avLst/>
            </a:prstGeom>
            <a:noFill/>
          </p:spPr>
          <p:txBody>
            <a:bodyPr wrap="none" rtlCol="0">
              <a:spAutoFit/>
            </a:bodyPr>
            <a:lstStyle/>
            <a:p>
              <a:r>
                <a:rPr lang="ja-JP" altLang="en-US" sz="1600" dirty="0" smtClean="0">
                  <a:latin typeface="メイリオ" pitchFamily="50" charset="-128"/>
                  <a:ea typeface="メイリオ" pitchFamily="50" charset="-128"/>
                  <a:cs typeface="メイリオ" pitchFamily="50" charset="-128"/>
                </a:rPr>
                <a:t>固定閾値</a:t>
              </a:r>
              <a:endParaRPr kumimoji="1" lang="ja-JP" altLang="en-US" sz="1600" dirty="0">
                <a:latin typeface="メイリオ" pitchFamily="50" charset="-128"/>
                <a:ea typeface="メイリオ" pitchFamily="50" charset="-128"/>
                <a:cs typeface="メイリオ" pitchFamily="50" charset="-128"/>
              </a:endParaRPr>
            </a:p>
          </p:txBody>
        </p:sp>
        <p:sp>
          <p:nvSpPr>
            <p:cNvPr id="27" name="テキスト ボックス 26"/>
            <p:cNvSpPr txBox="1"/>
            <p:nvPr/>
          </p:nvSpPr>
          <p:spPr>
            <a:xfrm>
              <a:off x="4451747" y="5445225"/>
              <a:ext cx="1333698" cy="564257"/>
            </a:xfrm>
            <a:prstGeom prst="rect">
              <a:avLst/>
            </a:prstGeom>
            <a:noFill/>
          </p:spPr>
          <p:txBody>
            <a:bodyPr wrap="none" rtlCol="0">
              <a:spAutoFit/>
            </a:bodyPr>
            <a:lstStyle/>
            <a:p>
              <a:r>
                <a:rPr lang="ja-JP" altLang="en-US" sz="1600" dirty="0" smtClean="0">
                  <a:latin typeface="メイリオ" pitchFamily="50" charset="-128"/>
                  <a:ea typeface="メイリオ" pitchFamily="50" charset="-128"/>
                  <a:cs typeface="メイリオ" pitchFamily="50" charset="-128"/>
                </a:rPr>
                <a:t>平均値</a:t>
              </a:r>
              <a:endParaRPr kumimoji="1" lang="ja-JP" altLang="en-US" sz="1600" dirty="0">
                <a:latin typeface="メイリオ" pitchFamily="50" charset="-128"/>
                <a:ea typeface="メイリオ" pitchFamily="50" charset="-128"/>
                <a:cs typeface="メイリオ" pitchFamily="50" charset="-128"/>
              </a:endParaRPr>
            </a:p>
          </p:txBody>
        </p:sp>
      </p:grpSp>
      <p:grpSp>
        <p:nvGrpSpPr>
          <p:cNvPr id="30" name="グループ化 29"/>
          <p:cNvGrpSpPr>
            <a:grpSpLocks noChangeAspect="1"/>
          </p:cNvGrpSpPr>
          <p:nvPr/>
        </p:nvGrpSpPr>
        <p:grpSpPr>
          <a:xfrm>
            <a:off x="251519" y="3501008"/>
            <a:ext cx="2952185" cy="2628409"/>
            <a:chOff x="5724128" y="1628800"/>
            <a:chExt cx="4920308" cy="4380682"/>
          </a:xfrm>
        </p:grpSpPr>
        <p:pic>
          <p:nvPicPr>
            <p:cNvPr id="23" name="Picture 2" descr="C:\Users\ccilab\Desktop\実行結果サンプル\R1L2_background_variance02_out.png"/>
            <p:cNvPicPr>
              <a:picLocks noChangeAspect="1" noChangeArrowheads="1"/>
            </p:cNvPicPr>
            <p:nvPr/>
          </p:nvPicPr>
          <p:blipFill>
            <a:blip r:embed="rId5" cstate="print"/>
            <a:srcRect/>
            <a:stretch>
              <a:fillRect/>
            </a:stretch>
          </p:blipFill>
          <p:spPr bwMode="auto">
            <a:xfrm>
              <a:off x="8484436" y="1628800"/>
              <a:ext cx="2160000" cy="3840000"/>
            </a:xfrm>
            <a:prstGeom prst="rect">
              <a:avLst/>
            </a:prstGeom>
            <a:noFill/>
          </p:spPr>
        </p:pic>
        <p:pic>
          <p:nvPicPr>
            <p:cNvPr id="25" name="Picture 2" descr="C:\Users\ccilab\Desktop\実行結果サンプル\R1L2_background_max02_out.png"/>
            <p:cNvPicPr>
              <a:picLocks noChangeAspect="1" noChangeArrowheads="1"/>
            </p:cNvPicPr>
            <p:nvPr/>
          </p:nvPicPr>
          <p:blipFill>
            <a:blip r:embed="rId6" cstate="print"/>
            <a:srcRect/>
            <a:stretch>
              <a:fillRect/>
            </a:stretch>
          </p:blipFill>
          <p:spPr bwMode="auto">
            <a:xfrm>
              <a:off x="5724128" y="1628800"/>
              <a:ext cx="2160000" cy="3840000"/>
            </a:xfrm>
            <a:prstGeom prst="rect">
              <a:avLst/>
            </a:prstGeom>
            <a:noFill/>
          </p:spPr>
        </p:pic>
        <p:sp>
          <p:nvSpPr>
            <p:cNvPr id="28" name="テキスト ボックス 27"/>
            <p:cNvSpPr txBox="1"/>
            <p:nvPr/>
          </p:nvSpPr>
          <p:spPr>
            <a:xfrm>
              <a:off x="6084168" y="5445225"/>
              <a:ext cx="1333698" cy="564257"/>
            </a:xfrm>
            <a:prstGeom prst="rect">
              <a:avLst/>
            </a:prstGeom>
            <a:noFill/>
          </p:spPr>
          <p:txBody>
            <a:bodyPr wrap="none" rtlCol="0">
              <a:spAutoFit/>
            </a:bodyPr>
            <a:lstStyle/>
            <a:p>
              <a:r>
                <a:rPr lang="ja-JP" altLang="en-US" sz="1600" dirty="0" smtClean="0">
                  <a:latin typeface="メイリオ" pitchFamily="50" charset="-128"/>
                  <a:ea typeface="メイリオ" pitchFamily="50" charset="-128"/>
                  <a:cs typeface="メイリオ" pitchFamily="50" charset="-128"/>
                </a:rPr>
                <a:t>最大値</a:t>
              </a:r>
              <a:endParaRPr kumimoji="1" lang="ja-JP" altLang="en-US" sz="1600" dirty="0">
                <a:latin typeface="メイリオ" pitchFamily="50" charset="-128"/>
                <a:ea typeface="メイリオ" pitchFamily="50" charset="-128"/>
                <a:cs typeface="メイリオ" pitchFamily="50" charset="-128"/>
              </a:endParaRPr>
            </a:p>
          </p:txBody>
        </p:sp>
        <p:sp>
          <p:nvSpPr>
            <p:cNvPr id="29" name="テキスト ボックス 28"/>
            <p:cNvSpPr txBox="1"/>
            <p:nvPr/>
          </p:nvSpPr>
          <p:spPr>
            <a:xfrm>
              <a:off x="8484436" y="5445225"/>
              <a:ext cx="2017647" cy="564257"/>
            </a:xfrm>
            <a:prstGeom prst="rect">
              <a:avLst/>
            </a:prstGeom>
            <a:noFill/>
          </p:spPr>
          <p:txBody>
            <a:bodyPr wrap="none" rtlCol="0">
              <a:spAutoFit/>
            </a:bodyPr>
            <a:lstStyle/>
            <a:p>
              <a:r>
                <a:rPr lang="ja-JP" altLang="en-US" sz="1600" dirty="0" smtClean="0">
                  <a:latin typeface="メイリオ" pitchFamily="50" charset="-128"/>
                  <a:ea typeface="メイリオ" pitchFamily="50" charset="-128"/>
                  <a:cs typeface="メイリオ" pitchFamily="50" charset="-128"/>
                </a:rPr>
                <a:t>分散を考慮</a:t>
              </a:r>
              <a:endParaRPr kumimoji="1" lang="ja-JP" altLang="en-US" sz="1600" dirty="0">
                <a:latin typeface="メイリオ" pitchFamily="50" charset="-128"/>
                <a:ea typeface="メイリオ" pitchFamily="50" charset="-128"/>
                <a:cs typeface="メイリオ" pitchFamily="50" charset="-128"/>
              </a:endParaRPr>
            </a:p>
          </p:txBody>
        </p:sp>
      </p:grpSp>
      <p:sp>
        <p:nvSpPr>
          <p:cNvPr id="32" name="スライド番号プレースホルダ 31"/>
          <p:cNvSpPr>
            <a:spLocks noGrp="1"/>
          </p:cNvSpPr>
          <p:nvPr>
            <p:ph type="sldNum" sz="quarter" idx="12"/>
          </p:nvPr>
        </p:nvSpPr>
        <p:spPr/>
        <p:txBody>
          <a:bodyPr/>
          <a:lstStyle/>
          <a:p>
            <a:fld id="{0070F415-5C27-48AD-A2B0-91CAF6ED7DCA}" type="slidenum">
              <a:rPr kumimoji="1" lang="ja-JP" altLang="en-US" smtClean="0"/>
              <a:pPr/>
              <a:t>14</a:t>
            </a:fld>
            <a:endParaRPr kumimoji="1" lang="ja-JP" altLang="en-US"/>
          </a:p>
        </p:txBody>
      </p:sp>
      <p:graphicFrame>
        <p:nvGraphicFramePr>
          <p:cNvPr id="21" name="グラフ 20"/>
          <p:cNvGraphicFramePr/>
          <p:nvPr/>
        </p:nvGraphicFramePr>
        <p:xfrm>
          <a:off x="3563888" y="1772816"/>
          <a:ext cx="5400000" cy="3960000"/>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9144000" cy="14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b" anchorCtr="0"/>
          <a:lstStyle/>
          <a:p>
            <a:pPr algn="ctr"/>
            <a:r>
              <a:rPr kumimoji="1" lang="ja-JP" altLang="en-US" sz="2800" dirty="0" smtClean="0">
                <a:latin typeface="メイリオ" pitchFamily="50" charset="-128"/>
                <a:ea typeface="メイリオ" pitchFamily="50" charset="-128"/>
                <a:cs typeface="メイリオ" pitchFamily="50" charset="-128"/>
              </a:rPr>
              <a:t>考察</a:t>
            </a:r>
            <a:endParaRPr kumimoji="1" lang="ja-JP" altLang="en-US" sz="2800" dirty="0">
              <a:latin typeface="メイリオ" pitchFamily="50" charset="-128"/>
              <a:ea typeface="メイリオ" pitchFamily="50" charset="-128"/>
              <a:cs typeface="メイリオ" pitchFamily="50" charset="-128"/>
            </a:endParaRPr>
          </a:p>
        </p:txBody>
      </p:sp>
      <p:cxnSp>
        <p:nvCxnSpPr>
          <p:cNvPr id="4" name="直線コネクタ 3"/>
          <p:cNvCxnSpPr/>
          <p:nvPr/>
        </p:nvCxnSpPr>
        <p:spPr>
          <a:xfrm>
            <a:off x="0" y="1556792"/>
            <a:ext cx="9144000" cy="0"/>
          </a:xfrm>
          <a:prstGeom prst="line">
            <a:avLst/>
          </a:prstGeom>
          <a:ln w="1270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 name="正方形/長方形 4"/>
          <p:cNvSpPr/>
          <p:nvPr/>
        </p:nvSpPr>
        <p:spPr>
          <a:xfrm>
            <a:off x="0" y="1674000"/>
            <a:ext cx="9144000" cy="5184000"/>
          </a:xfrm>
          <a:prstGeom prst="rect">
            <a:avLst/>
          </a:prstGeom>
          <a:ln>
            <a:noFill/>
          </a:ln>
        </p:spPr>
        <p:style>
          <a:lnRef idx="2">
            <a:schemeClr val="accent1"/>
          </a:lnRef>
          <a:fillRef idx="1">
            <a:schemeClr val="lt1"/>
          </a:fillRef>
          <a:effectRef idx="0">
            <a:schemeClr val="accent1"/>
          </a:effectRef>
          <a:fontRef idx="minor">
            <a:schemeClr val="dk1"/>
          </a:fontRef>
        </p:style>
        <p:txBody>
          <a:bodyPr lIns="360000" tIns="360000" rIns="360000" bIns="360000" rtlCol="0" anchor="t" anchorCtr="0"/>
          <a:lstStyle/>
          <a:p>
            <a:pPr>
              <a:buFont typeface="Arial" pitchFamily="34" charset="0"/>
              <a:buChar char="•"/>
            </a:pPr>
            <a:r>
              <a:rPr lang="en-US" altLang="ja-JP" sz="2800" dirty="0" smtClean="0">
                <a:latin typeface="メイリオ" pitchFamily="50" charset="-128"/>
                <a:ea typeface="メイリオ" pitchFamily="50" charset="-128"/>
                <a:cs typeface="メイリオ" pitchFamily="50" charset="-128"/>
              </a:rPr>
              <a:t>R1-L2</a:t>
            </a:r>
            <a:r>
              <a:rPr lang="ja-JP" altLang="en-US" sz="2800" dirty="0" smtClean="0">
                <a:latin typeface="メイリオ" pitchFamily="50" charset="-128"/>
                <a:ea typeface="メイリオ" pitchFamily="50" charset="-128"/>
                <a:cs typeface="メイリオ" pitchFamily="50" charset="-128"/>
              </a:rPr>
              <a:t>と</a:t>
            </a:r>
            <a:r>
              <a:rPr lang="en-US" altLang="ja-JP" sz="2800" dirty="0" smtClean="0">
                <a:latin typeface="メイリオ" pitchFamily="50" charset="-128"/>
                <a:ea typeface="メイリオ" pitchFamily="50" charset="-128"/>
                <a:cs typeface="メイリオ" pitchFamily="50" charset="-128"/>
              </a:rPr>
              <a:t>R1-L3</a:t>
            </a:r>
            <a:r>
              <a:rPr lang="ja-JP" altLang="en-US" sz="2800" dirty="0" smtClean="0">
                <a:latin typeface="メイリオ" pitchFamily="50" charset="-128"/>
                <a:ea typeface="メイリオ" pitchFamily="50" charset="-128"/>
                <a:cs typeface="メイリオ" pitchFamily="50" charset="-128"/>
              </a:rPr>
              <a:t>のステレオマッチングにおいては，提案手法を用いると，</a:t>
            </a:r>
            <a:r>
              <a:rPr lang="en-US" altLang="ja-JP" sz="2800" dirty="0" smtClean="0">
                <a:latin typeface="メイリオ" pitchFamily="50" charset="-128"/>
                <a:ea typeface="メイリオ" pitchFamily="50" charset="-128"/>
                <a:cs typeface="メイリオ" pitchFamily="50" charset="-128"/>
              </a:rPr>
              <a:t>F-measure</a:t>
            </a:r>
            <a:r>
              <a:rPr lang="ja-JP" altLang="en-US" sz="2800" dirty="0" smtClean="0">
                <a:latin typeface="メイリオ" pitchFamily="50" charset="-128"/>
                <a:ea typeface="メイリオ" pitchFamily="50" charset="-128"/>
                <a:cs typeface="メイリオ" pitchFamily="50" charset="-128"/>
              </a:rPr>
              <a:t>の値が改善された．</a:t>
            </a:r>
            <a:endParaRPr lang="en-US" altLang="ja-JP" sz="2800" dirty="0" smtClean="0">
              <a:latin typeface="メイリオ" pitchFamily="50" charset="-128"/>
              <a:ea typeface="メイリオ" pitchFamily="50" charset="-128"/>
              <a:cs typeface="メイリオ" pitchFamily="50" charset="-128"/>
            </a:endParaRPr>
          </a:p>
          <a:p>
            <a:pPr>
              <a:buFont typeface="Arial" pitchFamily="34" charset="0"/>
              <a:buChar char="•"/>
            </a:pPr>
            <a:endParaRPr lang="en-US" altLang="ja-JP" sz="2800" dirty="0" smtClean="0">
              <a:latin typeface="メイリオ" pitchFamily="50" charset="-128"/>
              <a:ea typeface="メイリオ" pitchFamily="50" charset="-128"/>
              <a:cs typeface="メイリオ" pitchFamily="50" charset="-128"/>
            </a:endParaRPr>
          </a:p>
          <a:p>
            <a:pPr>
              <a:buFont typeface="Arial" pitchFamily="34" charset="0"/>
              <a:buChar char="•"/>
            </a:pPr>
            <a:r>
              <a:rPr lang="ja-JP" altLang="en-US" sz="2800" dirty="0" smtClean="0">
                <a:latin typeface="メイリオ" pitchFamily="50" charset="-128"/>
                <a:ea typeface="メイリオ" pitchFamily="50" charset="-128"/>
                <a:cs typeface="メイリオ" pitchFamily="50" charset="-128"/>
              </a:rPr>
              <a:t>提案手法では，環境に固有の閾値を探索する必要がなく，ステレオカメラの基線長を変更しても同じシステムを流用できるため，有用性がある．</a:t>
            </a:r>
          </a:p>
        </p:txBody>
      </p:sp>
      <p:sp>
        <p:nvSpPr>
          <p:cNvPr id="9" name="スライド番号プレースホルダ 8"/>
          <p:cNvSpPr>
            <a:spLocks noGrp="1"/>
          </p:cNvSpPr>
          <p:nvPr>
            <p:ph type="sldNum" sz="quarter" idx="12"/>
          </p:nvPr>
        </p:nvSpPr>
        <p:spPr/>
        <p:txBody>
          <a:bodyPr/>
          <a:lstStyle/>
          <a:p>
            <a:fld id="{0070F415-5C27-48AD-A2B0-91CAF6ED7DCA}" type="slidenum">
              <a:rPr kumimoji="1" lang="ja-JP" altLang="en-US" smtClean="0"/>
              <a:pPr/>
              <a:t>15</a:t>
            </a:fld>
            <a:endParaRPr kumimoji="1" lang="ja-JP" altLang="en-US" dirty="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9144000" cy="14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b" anchorCtr="0"/>
          <a:lstStyle/>
          <a:p>
            <a:pPr algn="ctr"/>
            <a:r>
              <a:rPr kumimoji="1" lang="ja-JP" altLang="en-US" sz="2800" dirty="0" smtClean="0">
                <a:latin typeface="メイリオ" pitchFamily="50" charset="-128"/>
                <a:ea typeface="メイリオ" pitchFamily="50" charset="-128"/>
                <a:cs typeface="メイリオ" pitchFamily="50" charset="-128"/>
              </a:rPr>
              <a:t>まとめ</a:t>
            </a:r>
            <a:r>
              <a:rPr lang="ja-JP" altLang="en-US" sz="2800" dirty="0" smtClean="0">
                <a:latin typeface="メイリオ" pitchFamily="50" charset="-128"/>
                <a:ea typeface="メイリオ" pitchFamily="50" charset="-128"/>
                <a:cs typeface="メイリオ" pitchFamily="50" charset="-128"/>
              </a:rPr>
              <a:t>＆</a:t>
            </a:r>
            <a:r>
              <a:rPr kumimoji="1" lang="ja-JP" altLang="en-US" sz="2800" dirty="0" smtClean="0">
                <a:latin typeface="メイリオ" pitchFamily="50" charset="-128"/>
                <a:ea typeface="メイリオ" pitchFamily="50" charset="-128"/>
                <a:cs typeface="メイリオ" pitchFamily="50" charset="-128"/>
              </a:rPr>
              <a:t>今後の展望</a:t>
            </a:r>
            <a:endParaRPr kumimoji="1" lang="ja-JP" altLang="en-US" sz="2800" dirty="0">
              <a:latin typeface="メイリオ" pitchFamily="50" charset="-128"/>
              <a:ea typeface="メイリオ" pitchFamily="50" charset="-128"/>
              <a:cs typeface="メイリオ" pitchFamily="50" charset="-128"/>
            </a:endParaRPr>
          </a:p>
        </p:txBody>
      </p:sp>
      <p:cxnSp>
        <p:nvCxnSpPr>
          <p:cNvPr id="4" name="直線コネクタ 3"/>
          <p:cNvCxnSpPr/>
          <p:nvPr/>
        </p:nvCxnSpPr>
        <p:spPr>
          <a:xfrm>
            <a:off x="0" y="1556792"/>
            <a:ext cx="9144000" cy="0"/>
          </a:xfrm>
          <a:prstGeom prst="line">
            <a:avLst/>
          </a:prstGeom>
          <a:ln w="1270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 name="正方形/長方形 4"/>
          <p:cNvSpPr/>
          <p:nvPr/>
        </p:nvSpPr>
        <p:spPr>
          <a:xfrm>
            <a:off x="0" y="1674000"/>
            <a:ext cx="9144000" cy="51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t" anchorCtr="0"/>
          <a:lstStyle/>
          <a:p>
            <a:pPr>
              <a:buFont typeface="Arial" pitchFamily="34" charset="0"/>
              <a:buChar char="•"/>
            </a:pPr>
            <a:r>
              <a:rPr lang="en-US" altLang="ja-JP" sz="2800" dirty="0" smtClean="0">
                <a:solidFill>
                  <a:schemeClr val="tx1"/>
                </a:solidFill>
                <a:latin typeface="メイリオ" pitchFamily="50" charset="-128"/>
                <a:ea typeface="メイリオ" pitchFamily="50" charset="-128"/>
                <a:cs typeface="メイリオ" pitchFamily="50" charset="-128"/>
              </a:rPr>
              <a:t>t-Room </a:t>
            </a:r>
            <a:r>
              <a:rPr lang="ja-JP" altLang="en-US" sz="2800" dirty="0" smtClean="0">
                <a:solidFill>
                  <a:schemeClr val="tx1"/>
                </a:solidFill>
                <a:latin typeface="メイリオ" pitchFamily="50" charset="-128"/>
                <a:ea typeface="メイリオ" pitchFamily="50" charset="-128"/>
                <a:cs typeface="メイリオ" pitchFamily="50" charset="-128"/>
              </a:rPr>
              <a:t>における映像エコー問題を解決するために必要な映像エコー・キャンセリング法と</a:t>
            </a:r>
            <a:r>
              <a:rPr lang="ja-JP" altLang="en-US" sz="2800" dirty="0" smtClean="0">
                <a:solidFill>
                  <a:schemeClr val="tx1"/>
                </a:solidFill>
                <a:latin typeface="メイリオ" pitchFamily="50" charset="-128"/>
                <a:ea typeface="メイリオ" pitchFamily="50" charset="-128"/>
                <a:cs typeface="メイリオ" pitchFamily="50" charset="-128"/>
              </a:rPr>
              <a:t>して，ステレオマッチング</a:t>
            </a:r>
            <a:r>
              <a:rPr lang="ja-JP" altLang="en-US" sz="2800" dirty="0" smtClean="0">
                <a:solidFill>
                  <a:schemeClr val="tx1"/>
                </a:solidFill>
                <a:latin typeface="メイリオ" pitchFamily="50" charset="-128"/>
                <a:ea typeface="メイリオ" pitchFamily="50" charset="-128"/>
                <a:cs typeface="メイリオ" pitchFamily="50" charset="-128"/>
              </a:rPr>
              <a:t>による深度情報を用いる背景差分法に基づく映像オブジェクトの抽出法を提案した．</a:t>
            </a:r>
            <a:endParaRPr lang="en-US" altLang="ja-JP" sz="2800" dirty="0" smtClean="0">
              <a:solidFill>
                <a:schemeClr val="tx1"/>
              </a:solidFill>
              <a:latin typeface="メイリオ" pitchFamily="50" charset="-128"/>
              <a:ea typeface="メイリオ" pitchFamily="50" charset="-128"/>
              <a:cs typeface="メイリオ" pitchFamily="50" charset="-128"/>
            </a:endParaRPr>
          </a:p>
          <a:p>
            <a:pPr>
              <a:buFont typeface="Arial" pitchFamily="34" charset="0"/>
              <a:buChar char="•"/>
            </a:pPr>
            <a:endParaRPr lang="en-US" altLang="ja-JP" sz="2800" dirty="0" smtClean="0">
              <a:solidFill>
                <a:schemeClr val="tx1"/>
              </a:solidFill>
              <a:latin typeface="メイリオ" pitchFamily="50" charset="-128"/>
              <a:ea typeface="メイリオ" pitchFamily="50" charset="-128"/>
              <a:cs typeface="メイリオ" pitchFamily="50" charset="-128"/>
            </a:endParaRPr>
          </a:p>
          <a:p>
            <a:pPr>
              <a:buFont typeface="Arial" pitchFamily="34" charset="0"/>
              <a:buChar char="•"/>
            </a:pPr>
            <a:r>
              <a:rPr lang="en-US" altLang="ja-JP" sz="2800" dirty="0" smtClean="0">
                <a:solidFill>
                  <a:schemeClr val="tx1"/>
                </a:solidFill>
                <a:latin typeface="メイリオ" pitchFamily="50" charset="-128"/>
                <a:ea typeface="メイリオ" pitchFamily="50" charset="-128"/>
                <a:cs typeface="メイリオ" pitchFamily="50" charset="-128"/>
              </a:rPr>
              <a:t>GPGPU</a:t>
            </a:r>
            <a:r>
              <a:rPr lang="ja-JP" altLang="en-US" sz="2800" dirty="0" smtClean="0">
                <a:solidFill>
                  <a:schemeClr val="tx1"/>
                </a:solidFill>
                <a:latin typeface="メイリオ" pitchFamily="50" charset="-128"/>
                <a:ea typeface="メイリオ" pitchFamily="50" charset="-128"/>
                <a:cs typeface="メイリオ" pitchFamily="50" charset="-128"/>
              </a:rPr>
              <a:t>の導入．</a:t>
            </a:r>
            <a:endParaRPr lang="en-US" altLang="ja-JP" sz="2800" dirty="0" smtClean="0">
              <a:solidFill>
                <a:schemeClr val="tx1"/>
              </a:solidFill>
              <a:latin typeface="メイリオ" pitchFamily="50" charset="-128"/>
              <a:ea typeface="メイリオ" pitchFamily="50" charset="-128"/>
              <a:cs typeface="メイリオ" pitchFamily="50" charset="-128"/>
            </a:endParaRPr>
          </a:p>
          <a:p>
            <a:pPr>
              <a:buFont typeface="Arial" pitchFamily="34" charset="0"/>
              <a:buChar char="•"/>
            </a:pPr>
            <a:endParaRPr lang="en-US" altLang="ja-JP" sz="2800" dirty="0" smtClean="0">
              <a:solidFill>
                <a:schemeClr val="tx1"/>
              </a:solidFill>
              <a:latin typeface="メイリオ" pitchFamily="50" charset="-128"/>
              <a:ea typeface="メイリオ" pitchFamily="50" charset="-128"/>
              <a:cs typeface="メイリオ" pitchFamily="50" charset="-128"/>
            </a:endParaRPr>
          </a:p>
          <a:p>
            <a:pPr>
              <a:buFont typeface="Arial" pitchFamily="34" charset="0"/>
              <a:buChar char="•"/>
            </a:pPr>
            <a:r>
              <a:rPr lang="ja-JP" altLang="en-US" sz="2800" dirty="0" smtClean="0">
                <a:solidFill>
                  <a:schemeClr val="tx1"/>
                </a:solidFill>
                <a:latin typeface="メイリオ" pitchFamily="50" charset="-128"/>
                <a:ea typeface="メイリオ" pitchFamily="50" charset="-128"/>
                <a:cs typeface="メイリオ" pitchFamily="50" charset="-128"/>
              </a:rPr>
              <a:t>ステレオマッチング手法の変更．</a:t>
            </a:r>
            <a:endParaRPr lang="en-US" altLang="ja-JP" sz="2800" dirty="0" smtClean="0">
              <a:solidFill>
                <a:schemeClr val="tx1"/>
              </a:solidFill>
              <a:latin typeface="メイリオ" pitchFamily="50" charset="-128"/>
              <a:ea typeface="メイリオ" pitchFamily="50" charset="-128"/>
              <a:cs typeface="メイリオ" pitchFamily="50" charset="-128"/>
            </a:endParaRPr>
          </a:p>
          <a:p>
            <a:pPr>
              <a:buFont typeface="Arial" pitchFamily="34" charset="0"/>
              <a:buChar char="•"/>
            </a:pPr>
            <a:endParaRPr lang="en-US" altLang="ja-JP" sz="2800" dirty="0" smtClean="0">
              <a:solidFill>
                <a:schemeClr val="tx1"/>
              </a:solidFill>
              <a:latin typeface="メイリオ" pitchFamily="50" charset="-128"/>
              <a:ea typeface="メイリオ" pitchFamily="50" charset="-128"/>
              <a:cs typeface="メイリオ" pitchFamily="50" charset="-128"/>
            </a:endParaRPr>
          </a:p>
          <a:p>
            <a:pPr>
              <a:buFont typeface="Arial" pitchFamily="34" charset="0"/>
              <a:buChar char="•"/>
            </a:pPr>
            <a:r>
              <a:rPr lang="en-US" altLang="ja-JP" sz="2800" dirty="0" smtClean="0">
                <a:solidFill>
                  <a:schemeClr val="tx1"/>
                </a:solidFill>
                <a:latin typeface="メイリオ" pitchFamily="50" charset="-128"/>
                <a:ea typeface="メイリオ" pitchFamily="50" charset="-128"/>
                <a:cs typeface="メイリオ" pitchFamily="50" charset="-128"/>
              </a:rPr>
              <a:t>IP</a:t>
            </a:r>
            <a:r>
              <a:rPr lang="ja-JP" altLang="en-US" sz="2800" dirty="0" smtClean="0">
                <a:solidFill>
                  <a:schemeClr val="tx1"/>
                </a:solidFill>
                <a:latin typeface="メイリオ" pitchFamily="50" charset="-128"/>
                <a:ea typeface="メイリオ" pitchFamily="50" charset="-128"/>
                <a:cs typeface="メイリオ" pitchFamily="50" charset="-128"/>
              </a:rPr>
              <a:t>カメラへの適用．</a:t>
            </a:r>
            <a:endParaRPr lang="en-US" altLang="ja-JP" sz="2800" dirty="0" smtClean="0">
              <a:solidFill>
                <a:schemeClr val="tx1"/>
              </a:solidFill>
              <a:latin typeface="メイリオ" pitchFamily="50" charset="-128"/>
              <a:ea typeface="メイリオ" pitchFamily="50" charset="-128"/>
              <a:cs typeface="メイリオ" pitchFamily="50" charset="-128"/>
            </a:endParaRPr>
          </a:p>
        </p:txBody>
      </p:sp>
      <p:sp>
        <p:nvSpPr>
          <p:cNvPr id="6" name="スライド番号プレースホルダ 5"/>
          <p:cNvSpPr>
            <a:spLocks noGrp="1"/>
          </p:cNvSpPr>
          <p:nvPr>
            <p:ph type="sldNum" sz="quarter" idx="12"/>
          </p:nvPr>
        </p:nvSpPr>
        <p:spPr/>
        <p:txBody>
          <a:bodyPr/>
          <a:lstStyle/>
          <a:p>
            <a:fld id="{0070F415-5C27-48AD-A2B0-91CAF6ED7DCA}" type="slidenum">
              <a:rPr kumimoji="1" lang="ja-JP" altLang="en-US" smtClean="0"/>
              <a:pPr/>
              <a:t>16</a:t>
            </a:fld>
            <a:endParaRPr kumimoji="1" lang="ja-JP" altLang="en-US"/>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0" y="-27384"/>
            <a:ext cx="9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kumimoji="1" lang="ja-JP" altLang="en-US" sz="3200" b="1" dirty="0" smtClean="0">
                <a:solidFill>
                  <a:schemeClr val="tx1"/>
                </a:solidFill>
                <a:latin typeface="メイリオ" pitchFamily="50" charset="-128"/>
                <a:ea typeface="メイリオ" pitchFamily="50" charset="-128"/>
                <a:cs typeface="メイリオ" pitchFamily="50" charset="-128"/>
              </a:rPr>
              <a:t>ありがとうございました</a:t>
            </a:r>
            <a:endParaRPr kumimoji="1" lang="en-US" altLang="ja-JP" sz="3200" b="1" dirty="0" smtClean="0">
              <a:solidFill>
                <a:schemeClr val="tx1"/>
              </a:solidFill>
              <a:latin typeface="メイリオ" pitchFamily="50" charset="-128"/>
              <a:ea typeface="メイリオ" pitchFamily="50" charset="-128"/>
              <a:cs typeface="メイリオ" pitchFamily="50" charset="-128"/>
            </a:endParaRPr>
          </a:p>
        </p:txBody>
      </p:sp>
      <p:sp>
        <p:nvSpPr>
          <p:cNvPr id="2" name="正方形/長方形 1"/>
          <p:cNvSpPr/>
          <p:nvPr/>
        </p:nvSpPr>
        <p:spPr>
          <a:xfrm>
            <a:off x="0" y="3645384"/>
            <a:ext cx="9144000" cy="32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ja-JP" altLang="en-US" sz="2800" b="1" dirty="0" smtClean="0">
              <a:latin typeface="メイリオ" pitchFamily="50" charset="-128"/>
              <a:ea typeface="メイリオ" pitchFamily="50" charset="-128"/>
              <a:cs typeface="メイリオ" pitchFamily="50" charset="-128"/>
            </a:endParaRPr>
          </a:p>
        </p:txBody>
      </p:sp>
      <p:cxnSp>
        <p:nvCxnSpPr>
          <p:cNvPr id="4" name="直線コネクタ 3"/>
          <p:cNvCxnSpPr/>
          <p:nvPr/>
        </p:nvCxnSpPr>
        <p:spPr>
          <a:xfrm>
            <a:off x="0" y="3501008"/>
            <a:ext cx="9144000" cy="0"/>
          </a:xfrm>
          <a:prstGeom prst="line">
            <a:avLst/>
          </a:prstGeom>
          <a:ln w="1270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 name="スライド番号プレースホルダ 4"/>
          <p:cNvSpPr>
            <a:spLocks noGrp="1"/>
          </p:cNvSpPr>
          <p:nvPr>
            <p:ph type="sldNum" sz="quarter" idx="12"/>
          </p:nvPr>
        </p:nvSpPr>
        <p:spPr/>
        <p:txBody>
          <a:bodyPr/>
          <a:lstStyle/>
          <a:p>
            <a:fld id="{0070F415-5C27-48AD-A2B0-91CAF6ED7DCA}" type="slidenum">
              <a:rPr kumimoji="1" lang="ja-JP" altLang="en-US" smtClean="0"/>
              <a:pPr/>
              <a:t>17</a:t>
            </a:fld>
            <a:endParaRPr kumimoji="1" lang="ja-JP"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0" y="-27384"/>
            <a:ext cx="9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ja-JP" altLang="en-US" sz="3200" b="1" dirty="0" smtClean="0">
                <a:solidFill>
                  <a:schemeClr val="tx1"/>
                </a:solidFill>
                <a:latin typeface="メイリオ" pitchFamily="50" charset="-128"/>
                <a:ea typeface="メイリオ" pitchFamily="50" charset="-128"/>
                <a:cs typeface="メイリオ" pitchFamily="50" charset="-128"/>
              </a:rPr>
              <a:t>付録</a:t>
            </a:r>
            <a:endParaRPr kumimoji="1" lang="en-US" altLang="ja-JP" sz="3200" b="1" dirty="0" smtClean="0">
              <a:solidFill>
                <a:schemeClr val="tx1"/>
              </a:solidFill>
              <a:latin typeface="メイリオ" pitchFamily="50" charset="-128"/>
              <a:ea typeface="メイリオ" pitchFamily="50" charset="-128"/>
              <a:cs typeface="メイリオ" pitchFamily="50" charset="-128"/>
            </a:endParaRPr>
          </a:p>
        </p:txBody>
      </p:sp>
      <p:sp>
        <p:nvSpPr>
          <p:cNvPr id="2" name="正方形/長方形 1"/>
          <p:cNvSpPr/>
          <p:nvPr/>
        </p:nvSpPr>
        <p:spPr>
          <a:xfrm>
            <a:off x="0" y="3645384"/>
            <a:ext cx="9144000" cy="32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ja-JP" altLang="en-US" sz="2800" b="1" dirty="0" smtClean="0">
              <a:latin typeface="メイリオ" pitchFamily="50" charset="-128"/>
              <a:ea typeface="メイリオ" pitchFamily="50" charset="-128"/>
              <a:cs typeface="メイリオ" pitchFamily="50" charset="-128"/>
            </a:endParaRPr>
          </a:p>
        </p:txBody>
      </p:sp>
      <p:cxnSp>
        <p:nvCxnSpPr>
          <p:cNvPr id="4" name="直線コネクタ 3"/>
          <p:cNvCxnSpPr/>
          <p:nvPr/>
        </p:nvCxnSpPr>
        <p:spPr>
          <a:xfrm>
            <a:off x="0" y="3501008"/>
            <a:ext cx="9144000" cy="0"/>
          </a:xfrm>
          <a:prstGeom prst="line">
            <a:avLst/>
          </a:prstGeom>
          <a:ln w="1270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 name="スライド番号プレースホルダ 4"/>
          <p:cNvSpPr>
            <a:spLocks noGrp="1"/>
          </p:cNvSpPr>
          <p:nvPr>
            <p:ph type="sldNum" sz="quarter" idx="12"/>
          </p:nvPr>
        </p:nvSpPr>
        <p:spPr/>
        <p:txBody>
          <a:bodyPr/>
          <a:lstStyle/>
          <a:p>
            <a:fld id="{0070F415-5C27-48AD-A2B0-91CAF6ED7DCA}" type="slidenum">
              <a:rPr kumimoji="1" lang="ja-JP" altLang="en-US" smtClean="0"/>
              <a:pPr/>
              <a:t>19</a:t>
            </a:fld>
            <a:endParaRPr kumimoji="1" lang="ja-JP"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9144000" cy="14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b" anchorCtr="0"/>
          <a:lstStyle/>
          <a:p>
            <a:pPr algn="ctr"/>
            <a:r>
              <a:rPr lang="en-US" altLang="ja-JP" sz="2800" dirty="0" smtClean="0">
                <a:latin typeface="メイリオ" pitchFamily="50" charset="-128"/>
                <a:ea typeface="メイリオ" pitchFamily="50" charset="-128"/>
                <a:cs typeface="メイリオ" pitchFamily="50" charset="-128"/>
              </a:rPr>
              <a:t>t-Room</a:t>
            </a:r>
            <a:endParaRPr kumimoji="1" lang="ja-JP" altLang="en-US" sz="2800" dirty="0">
              <a:latin typeface="メイリオ" pitchFamily="50" charset="-128"/>
              <a:ea typeface="メイリオ" pitchFamily="50" charset="-128"/>
              <a:cs typeface="メイリオ" pitchFamily="50" charset="-128"/>
            </a:endParaRPr>
          </a:p>
        </p:txBody>
      </p:sp>
      <p:cxnSp>
        <p:nvCxnSpPr>
          <p:cNvPr id="4" name="直線コネクタ 3"/>
          <p:cNvCxnSpPr/>
          <p:nvPr/>
        </p:nvCxnSpPr>
        <p:spPr>
          <a:xfrm>
            <a:off x="0" y="1556792"/>
            <a:ext cx="9144000" cy="0"/>
          </a:xfrm>
          <a:prstGeom prst="line">
            <a:avLst/>
          </a:prstGeom>
          <a:ln w="1270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 name="正方形/長方形 4"/>
          <p:cNvSpPr/>
          <p:nvPr/>
        </p:nvSpPr>
        <p:spPr>
          <a:xfrm>
            <a:off x="0" y="1674000"/>
            <a:ext cx="9144000" cy="51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0" tIns="720000" rIns="720000" bIns="720000" rtlCol="0" anchor="t" anchorCtr="0"/>
          <a:lstStyle/>
          <a:p>
            <a:endParaRPr kumimoji="1" lang="en-US" altLang="ja-JP" sz="2000" dirty="0" smtClean="0">
              <a:solidFill>
                <a:schemeClr val="tx1"/>
              </a:solidFill>
              <a:latin typeface="メイリオ" pitchFamily="50" charset="-128"/>
              <a:ea typeface="メイリオ" pitchFamily="50" charset="-128"/>
              <a:cs typeface="メイリオ" pitchFamily="50" charset="-128"/>
            </a:endParaRPr>
          </a:p>
        </p:txBody>
      </p:sp>
      <p:pic>
        <p:nvPicPr>
          <p:cNvPr id="3074" name="Picture 2" descr="C:\Users\ccilab\Desktop\resume\images\140778.jpg"/>
          <p:cNvPicPr>
            <a:picLocks noChangeAspect="1" noChangeArrowheads="1"/>
          </p:cNvPicPr>
          <p:nvPr/>
        </p:nvPicPr>
        <p:blipFill>
          <a:blip r:embed="rId3" cstate="print"/>
          <a:srcRect/>
          <a:stretch>
            <a:fillRect/>
          </a:stretch>
        </p:blipFill>
        <p:spPr bwMode="auto">
          <a:xfrm>
            <a:off x="1811960" y="1953236"/>
            <a:ext cx="5520080" cy="4140060"/>
          </a:xfrm>
          <a:prstGeom prst="rect">
            <a:avLst/>
          </a:prstGeom>
          <a:noFill/>
        </p:spPr>
      </p:pic>
      <p:sp>
        <p:nvSpPr>
          <p:cNvPr id="6" name="スライド番号プレースホルダ 5"/>
          <p:cNvSpPr>
            <a:spLocks noGrp="1"/>
          </p:cNvSpPr>
          <p:nvPr>
            <p:ph type="sldNum" sz="quarter" idx="12"/>
          </p:nvPr>
        </p:nvSpPr>
        <p:spPr/>
        <p:txBody>
          <a:bodyPr/>
          <a:lstStyle/>
          <a:p>
            <a:fld id="{0070F415-5C27-48AD-A2B0-91CAF6ED7DCA}" type="slidenum">
              <a:rPr kumimoji="1" lang="ja-JP" altLang="en-US" smtClean="0"/>
              <a:pPr/>
              <a:t>2</a:t>
            </a:fld>
            <a:endParaRPr kumimoji="1" lang="ja-JP" altLang="en-US"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9144000" cy="14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b" anchorCtr="0"/>
          <a:lstStyle/>
          <a:p>
            <a:pPr algn="ctr"/>
            <a:r>
              <a:rPr lang="en-US" altLang="ja-JP" sz="2800" dirty="0" smtClean="0">
                <a:latin typeface="メイリオ" pitchFamily="50" charset="-128"/>
                <a:ea typeface="メイリオ" pitchFamily="50" charset="-128"/>
                <a:cs typeface="メイリオ" pitchFamily="50" charset="-128"/>
              </a:rPr>
              <a:t>t</a:t>
            </a:r>
            <a:r>
              <a:rPr kumimoji="1" lang="en-US" altLang="ja-JP" sz="2800" dirty="0" smtClean="0">
                <a:latin typeface="メイリオ" pitchFamily="50" charset="-128"/>
                <a:ea typeface="メイリオ" pitchFamily="50" charset="-128"/>
                <a:cs typeface="メイリオ" pitchFamily="50" charset="-128"/>
              </a:rPr>
              <a:t>-Room</a:t>
            </a:r>
            <a:r>
              <a:rPr kumimoji="1" lang="ja-JP" altLang="en-US" sz="2800" dirty="0" smtClean="0">
                <a:latin typeface="メイリオ" pitchFamily="50" charset="-128"/>
                <a:ea typeface="メイリオ" pitchFamily="50" charset="-128"/>
                <a:cs typeface="メイリオ" pitchFamily="50" charset="-128"/>
              </a:rPr>
              <a:t>について</a:t>
            </a:r>
            <a:endParaRPr kumimoji="1" lang="ja-JP" altLang="en-US" sz="2800" dirty="0">
              <a:latin typeface="メイリオ" pitchFamily="50" charset="-128"/>
              <a:ea typeface="メイリオ" pitchFamily="50" charset="-128"/>
              <a:cs typeface="メイリオ" pitchFamily="50" charset="-128"/>
            </a:endParaRPr>
          </a:p>
        </p:txBody>
      </p:sp>
      <p:cxnSp>
        <p:nvCxnSpPr>
          <p:cNvPr id="4" name="直線コネクタ 3"/>
          <p:cNvCxnSpPr/>
          <p:nvPr/>
        </p:nvCxnSpPr>
        <p:spPr>
          <a:xfrm>
            <a:off x="0" y="1556792"/>
            <a:ext cx="9144000" cy="0"/>
          </a:xfrm>
          <a:prstGeom prst="line">
            <a:avLst/>
          </a:prstGeom>
          <a:ln w="1270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 name="正方形/長方形 4"/>
          <p:cNvSpPr/>
          <p:nvPr/>
        </p:nvSpPr>
        <p:spPr>
          <a:xfrm>
            <a:off x="0" y="1674000"/>
            <a:ext cx="9144000" cy="51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t" anchorCtr="0"/>
          <a:lstStyle/>
          <a:p>
            <a:endParaRPr lang="en-US" altLang="ja-JP" sz="2000" dirty="0">
              <a:solidFill>
                <a:schemeClr val="tx1"/>
              </a:solidFill>
              <a:latin typeface="メイリオ" pitchFamily="50" charset="-128"/>
              <a:ea typeface="メイリオ" pitchFamily="50" charset="-128"/>
              <a:cs typeface="メイリオ" pitchFamily="50" charset="-128"/>
            </a:endParaRPr>
          </a:p>
        </p:txBody>
      </p:sp>
      <p:sp>
        <p:nvSpPr>
          <p:cNvPr id="6" name="スライド番号プレースホルダ 5"/>
          <p:cNvSpPr>
            <a:spLocks noGrp="1"/>
          </p:cNvSpPr>
          <p:nvPr>
            <p:ph type="sldNum" sz="quarter" idx="12"/>
          </p:nvPr>
        </p:nvSpPr>
        <p:spPr/>
        <p:txBody>
          <a:bodyPr/>
          <a:lstStyle/>
          <a:p>
            <a:fld id="{0070F415-5C27-48AD-A2B0-91CAF6ED7DCA}" type="slidenum">
              <a:rPr kumimoji="1" lang="ja-JP" altLang="en-US" smtClean="0"/>
              <a:pPr/>
              <a:t>20</a:t>
            </a:fld>
            <a:endParaRPr kumimoji="1" lang="ja-JP" altLang="en-US"/>
          </a:p>
        </p:txBody>
      </p:sp>
      <p:pic>
        <p:nvPicPr>
          <p:cNvPr id="8" name="Picture 3"/>
          <p:cNvPicPr>
            <a:picLocks noChangeAspect="1" noChangeArrowheads="1"/>
          </p:cNvPicPr>
          <p:nvPr/>
        </p:nvPicPr>
        <p:blipFill>
          <a:blip r:embed="rId3" cstate="print"/>
          <a:srcRect/>
          <a:stretch>
            <a:fillRect/>
          </a:stretch>
        </p:blipFill>
        <p:spPr bwMode="auto">
          <a:xfrm>
            <a:off x="1541761" y="2204864"/>
            <a:ext cx="5794375" cy="3255128"/>
          </a:xfrm>
          <a:prstGeom prst="rect">
            <a:avLst/>
          </a:prstGeom>
          <a:noFill/>
          <a:ln w="9525">
            <a:noFill/>
            <a:miter lim="800000"/>
            <a:headEnd/>
            <a:tailEnd/>
          </a:ln>
        </p:spPr>
      </p:pic>
      <p:sp>
        <p:nvSpPr>
          <p:cNvPr id="9" name="テキスト ボックス 8"/>
          <p:cNvSpPr txBox="1"/>
          <p:nvPr/>
        </p:nvSpPr>
        <p:spPr>
          <a:xfrm>
            <a:off x="1403648" y="5495752"/>
            <a:ext cx="7607300" cy="307777"/>
          </a:xfrm>
          <a:prstGeom prst="rect">
            <a:avLst/>
          </a:prstGeom>
          <a:noFill/>
        </p:spPr>
        <p:txBody>
          <a:bodyPr wrap="square" rtlCol="0">
            <a:spAutoFit/>
          </a:bodyPr>
          <a:lstStyle/>
          <a:p>
            <a:r>
              <a:rPr lang="ja-JP" altLang="en-US" sz="1400" dirty="0" smtClean="0">
                <a:latin typeface="メイリオ" pitchFamily="50" charset="-128"/>
                <a:ea typeface="メイリオ" pitchFamily="50" charset="-128"/>
                <a:cs typeface="メイリオ" pitchFamily="50" charset="-128"/>
              </a:rPr>
              <a:t>出典</a:t>
            </a:r>
            <a:r>
              <a:rPr lang="en-US" altLang="ja-JP" sz="1400" dirty="0" smtClean="0">
                <a:latin typeface="メイリオ" pitchFamily="50" charset="-128"/>
                <a:ea typeface="メイリオ" pitchFamily="50" charset="-128"/>
                <a:cs typeface="メイリオ" pitchFamily="50" charset="-128"/>
              </a:rPr>
              <a:t>:</a:t>
            </a:r>
            <a:r>
              <a:rPr kumimoji="1" lang="en-US" altLang="ja-JP" sz="1400" dirty="0" smtClean="0">
                <a:latin typeface="メイリオ" pitchFamily="50" charset="-128"/>
                <a:ea typeface="メイリオ" pitchFamily="50" charset="-128"/>
                <a:cs typeface="メイリオ" pitchFamily="50" charset="-128"/>
              </a:rPr>
              <a:t> </a:t>
            </a:r>
            <a:endParaRPr kumimoji="1" lang="ja-JP" altLang="en-US" sz="1400" dirty="0">
              <a:latin typeface="メイリオ" pitchFamily="50" charset="-128"/>
              <a:ea typeface="メイリオ" pitchFamily="50" charset="-128"/>
              <a:cs typeface="メイリオ" pitchFamily="50" charset="-128"/>
            </a:endParaRPr>
          </a:p>
        </p:txBody>
      </p:sp>
      <p:pic>
        <p:nvPicPr>
          <p:cNvPr id="41985" name="Picture 1"/>
          <p:cNvPicPr>
            <a:picLocks noChangeAspect="1" noChangeArrowheads="1"/>
          </p:cNvPicPr>
          <p:nvPr/>
        </p:nvPicPr>
        <p:blipFill>
          <a:blip r:embed="rId4" cstate="print"/>
          <a:srcRect/>
          <a:stretch>
            <a:fillRect/>
          </a:stretch>
        </p:blipFill>
        <p:spPr bwMode="auto">
          <a:xfrm>
            <a:off x="1979712" y="5517232"/>
            <a:ext cx="6912767" cy="5201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9144000" cy="14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b" anchorCtr="0"/>
          <a:lstStyle/>
          <a:p>
            <a:pPr algn="ctr"/>
            <a:r>
              <a:rPr lang="ja-JP" altLang="en-US" sz="2800" dirty="0" smtClean="0">
                <a:latin typeface="メイリオ" pitchFamily="50" charset="-128"/>
                <a:ea typeface="メイリオ" pitchFamily="50" charset="-128"/>
                <a:cs typeface="メイリオ" pitchFamily="50" charset="-128"/>
              </a:rPr>
              <a:t>エコー・キャンセリングの手法</a:t>
            </a:r>
            <a:r>
              <a:rPr kumimoji="1" lang="ja-JP" altLang="en-US" sz="2800" dirty="0" smtClean="0">
                <a:latin typeface="メイリオ" pitchFamily="50" charset="-128"/>
                <a:ea typeface="メイリオ" pitchFamily="50" charset="-128"/>
                <a:cs typeface="メイリオ" pitchFamily="50" charset="-128"/>
              </a:rPr>
              <a:t>について</a:t>
            </a:r>
            <a:endParaRPr kumimoji="1" lang="ja-JP" altLang="en-US" sz="2800" dirty="0">
              <a:latin typeface="メイリオ" pitchFamily="50" charset="-128"/>
              <a:ea typeface="メイリオ" pitchFamily="50" charset="-128"/>
              <a:cs typeface="メイリオ" pitchFamily="50" charset="-128"/>
            </a:endParaRPr>
          </a:p>
        </p:txBody>
      </p:sp>
      <p:cxnSp>
        <p:nvCxnSpPr>
          <p:cNvPr id="4" name="直線コネクタ 3"/>
          <p:cNvCxnSpPr/>
          <p:nvPr/>
        </p:nvCxnSpPr>
        <p:spPr>
          <a:xfrm>
            <a:off x="0" y="1556792"/>
            <a:ext cx="9144000" cy="0"/>
          </a:xfrm>
          <a:prstGeom prst="line">
            <a:avLst/>
          </a:prstGeom>
          <a:ln w="1270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 name="正方形/長方形 4"/>
          <p:cNvSpPr/>
          <p:nvPr/>
        </p:nvSpPr>
        <p:spPr>
          <a:xfrm>
            <a:off x="0" y="1674000"/>
            <a:ext cx="9144000" cy="51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t" anchorCtr="0"/>
          <a:lstStyle/>
          <a:p>
            <a:endParaRPr lang="en-US" altLang="ja-JP" sz="2000" dirty="0">
              <a:solidFill>
                <a:schemeClr val="tx1"/>
              </a:solidFill>
              <a:latin typeface="メイリオ" pitchFamily="50" charset="-128"/>
              <a:ea typeface="メイリオ" pitchFamily="50" charset="-128"/>
              <a:cs typeface="メイリオ" pitchFamily="50" charset="-128"/>
            </a:endParaRPr>
          </a:p>
        </p:txBody>
      </p:sp>
      <p:sp>
        <p:nvSpPr>
          <p:cNvPr id="6" name="スライド番号プレースホルダ 5"/>
          <p:cNvSpPr>
            <a:spLocks noGrp="1"/>
          </p:cNvSpPr>
          <p:nvPr>
            <p:ph type="sldNum" sz="quarter" idx="12"/>
          </p:nvPr>
        </p:nvSpPr>
        <p:spPr/>
        <p:txBody>
          <a:bodyPr/>
          <a:lstStyle/>
          <a:p>
            <a:fld id="{0070F415-5C27-48AD-A2B0-91CAF6ED7DCA}" type="slidenum">
              <a:rPr kumimoji="1" lang="ja-JP" altLang="en-US" smtClean="0"/>
              <a:pPr/>
              <a:t>21</a:t>
            </a:fld>
            <a:endParaRPr kumimoji="1" lang="ja-JP" altLang="en-US"/>
          </a:p>
        </p:txBody>
      </p:sp>
      <p:graphicFrame>
        <p:nvGraphicFramePr>
          <p:cNvPr id="10" name="表 9"/>
          <p:cNvGraphicFramePr>
            <a:graphicFrameLocks noGrp="1"/>
          </p:cNvGraphicFramePr>
          <p:nvPr/>
        </p:nvGraphicFramePr>
        <p:xfrm>
          <a:off x="90000" y="2060848"/>
          <a:ext cx="8964000" cy="3657600"/>
        </p:xfrm>
        <a:graphic>
          <a:graphicData uri="http://schemas.openxmlformats.org/drawingml/2006/table">
            <a:tbl>
              <a:tblPr firstRow="1" bandRow="1">
                <a:tableStyleId>{7E9639D4-E3E2-4D34-9284-5A2195B3D0D7}</a:tableStyleId>
              </a:tblPr>
              <a:tblGrid>
                <a:gridCol w="1997022"/>
                <a:gridCol w="3483489"/>
                <a:gridCol w="3483489"/>
              </a:tblGrid>
              <a:tr h="324000">
                <a:tc>
                  <a:txBody>
                    <a:bodyPr/>
                    <a:lstStyle/>
                    <a:p>
                      <a:pPr algn="ctr"/>
                      <a:r>
                        <a:rPr kumimoji="1" lang="ja-JP" altLang="en-US" dirty="0" smtClean="0"/>
                        <a:t>手法</a:t>
                      </a:r>
                      <a:endParaRPr kumimoji="1" lang="ja-JP" altLang="en-US" b="1" i="1" dirty="0">
                        <a:latin typeface="メイリオ" pitchFamily="50" charset="-128"/>
                        <a:ea typeface="メイリオ" pitchFamily="50" charset="-128"/>
                        <a:cs typeface="メイリオ" pitchFamily="50" charset="-128"/>
                      </a:endParaRPr>
                    </a:p>
                  </a:txBody>
                  <a:tcPr anchor="ctr"/>
                </a:tc>
                <a:tc>
                  <a:txBody>
                    <a:bodyPr/>
                    <a:lstStyle/>
                    <a:p>
                      <a:pPr algn="ctr"/>
                      <a:r>
                        <a:rPr kumimoji="1" lang="ja-JP" altLang="en-US" dirty="0" smtClean="0"/>
                        <a:t>特徴</a:t>
                      </a:r>
                      <a:endParaRPr kumimoji="1" lang="ja-JP" altLang="en-US" dirty="0">
                        <a:latin typeface="メイリオ" pitchFamily="50" charset="-128"/>
                        <a:ea typeface="メイリオ" pitchFamily="50" charset="-128"/>
                        <a:cs typeface="メイリオ" pitchFamily="50" charset="-128"/>
                      </a:endParaRPr>
                    </a:p>
                  </a:txBody>
                  <a:tcPr anchor="ctr"/>
                </a:tc>
                <a:tc>
                  <a:txBody>
                    <a:bodyPr/>
                    <a:lstStyle/>
                    <a:p>
                      <a:pPr algn="ctr"/>
                      <a:r>
                        <a:rPr kumimoji="1" lang="ja-JP" altLang="en-US" dirty="0" smtClean="0"/>
                        <a:t>問題点</a:t>
                      </a:r>
                      <a:endParaRPr kumimoji="1" lang="ja-JP" altLang="en-US" dirty="0">
                        <a:latin typeface="メイリオ" pitchFamily="50" charset="-128"/>
                        <a:ea typeface="メイリオ" pitchFamily="50" charset="-128"/>
                        <a:cs typeface="メイリオ" pitchFamily="50" charset="-128"/>
                      </a:endParaRPr>
                    </a:p>
                  </a:txBody>
                  <a:tcPr anchor="ctr"/>
                </a:tc>
              </a:tr>
              <a:tr h="324000">
                <a:tc>
                  <a:txBody>
                    <a:bodyPr/>
                    <a:lstStyle/>
                    <a:p>
                      <a:pPr algn="ctr"/>
                      <a:r>
                        <a:rPr kumimoji="1" lang="ja-JP" altLang="en-US" dirty="0" smtClean="0"/>
                        <a:t>偏光フィルタ</a:t>
                      </a:r>
                      <a:endParaRPr kumimoji="1" lang="ja-JP" altLang="en-US" b="1" i="1" dirty="0">
                        <a:latin typeface="メイリオ" pitchFamily="50" charset="-128"/>
                        <a:ea typeface="メイリオ" pitchFamily="50" charset="-128"/>
                        <a:cs typeface="メイリオ" pitchFamily="50" charset="-128"/>
                      </a:endParaRPr>
                    </a:p>
                  </a:txBody>
                  <a:tcPr anchor="ctr"/>
                </a:tc>
                <a:tc>
                  <a:txBody>
                    <a:bodyPr/>
                    <a:lstStyle/>
                    <a:p>
                      <a:pPr>
                        <a:buFont typeface="Arial" pitchFamily="34" charset="0"/>
                        <a:buChar char="•"/>
                      </a:pPr>
                      <a:r>
                        <a:rPr kumimoji="1" lang="ja-JP" altLang="en-US" dirty="0" smtClean="0">
                          <a:latin typeface="メイリオ" pitchFamily="50" charset="-128"/>
                          <a:ea typeface="メイリオ" pitchFamily="50" charset="-128"/>
                          <a:cs typeface="メイリオ" pitchFamily="50" charset="-128"/>
                        </a:rPr>
                        <a:t>適用が容易</a:t>
                      </a:r>
                      <a:endParaRPr kumimoji="1" lang="en-US" altLang="ja-JP" dirty="0" smtClean="0">
                        <a:latin typeface="メイリオ" pitchFamily="50" charset="-128"/>
                        <a:ea typeface="メイリオ" pitchFamily="50" charset="-128"/>
                        <a:cs typeface="メイリオ" pitchFamily="50" charset="-128"/>
                      </a:endParaRPr>
                    </a:p>
                    <a:p>
                      <a:pPr>
                        <a:buFont typeface="Arial" pitchFamily="34" charset="0"/>
                        <a:buChar char="•"/>
                      </a:pPr>
                      <a:r>
                        <a:rPr kumimoji="1" lang="ja-JP" altLang="en-US" dirty="0" smtClean="0">
                          <a:latin typeface="メイリオ" pitchFamily="50" charset="-128"/>
                          <a:ea typeface="メイリオ" pitchFamily="50" charset="-128"/>
                          <a:cs typeface="メイリオ" pitchFamily="50" charset="-128"/>
                        </a:rPr>
                        <a:t>向きの調整でほとんど遮断可能</a:t>
                      </a:r>
                      <a:endParaRPr kumimoji="1" lang="ja-JP" altLang="en-US" dirty="0">
                        <a:latin typeface="メイリオ" pitchFamily="50" charset="-128"/>
                        <a:ea typeface="メイリオ" pitchFamily="50" charset="-128"/>
                        <a:cs typeface="メイリオ" pitchFamily="50" charset="-128"/>
                      </a:endParaRPr>
                    </a:p>
                  </a:txBody>
                  <a:tcPr/>
                </a:tc>
                <a:tc>
                  <a:txBody>
                    <a:bodyPr/>
                    <a:lstStyle/>
                    <a:p>
                      <a:pPr>
                        <a:buFont typeface="Arial" pitchFamily="34" charset="0"/>
                        <a:buChar char="•"/>
                      </a:pPr>
                      <a:r>
                        <a:rPr kumimoji="1" lang="ja-JP" altLang="en-US" dirty="0" smtClean="0">
                          <a:latin typeface="メイリオ" pitchFamily="50" charset="-128"/>
                          <a:ea typeface="メイリオ" pitchFamily="50" charset="-128"/>
                          <a:cs typeface="メイリオ" pitchFamily="50" charset="-128"/>
                        </a:rPr>
                        <a:t>デバイスへの依存度</a:t>
                      </a:r>
                      <a:endParaRPr kumimoji="1" lang="en-US" altLang="ja-JP" dirty="0" smtClean="0">
                        <a:latin typeface="メイリオ" pitchFamily="50" charset="-128"/>
                        <a:ea typeface="メイリオ" pitchFamily="50" charset="-128"/>
                        <a:cs typeface="メイリオ" pitchFamily="50" charset="-128"/>
                      </a:endParaRPr>
                    </a:p>
                    <a:p>
                      <a:pPr>
                        <a:buFont typeface="Arial" pitchFamily="34" charset="0"/>
                        <a:buChar char="•"/>
                      </a:pPr>
                      <a:r>
                        <a:rPr kumimoji="1" lang="ja-JP" altLang="en-US" dirty="0" smtClean="0">
                          <a:latin typeface="メイリオ" pitchFamily="50" charset="-128"/>
                          <a:ea typeface="メイリオ" pitchFamily="50" charset="-128"/>
                          <a:cs typeface="メイリオ" pitchFamily="50" charset="-128"/>
                        </a:rPr>
                        <a:t>映像の明度→映像の質の低下</a:t>
                      </a:r>
                      <a:endParaRPr kumimoji="1" lang="en-US" altLang="ja-JP" dirty="0" smtClean="0">
                        <a:latin typeface="メイリオ" pitchFamily="50" charset="-128"/>
                        <a:ea typeface="メイリオ" pitchFamily="50" charset="-128"/>
                        <a:cs typeface="メイリオ" pitchFamily="50" charset="-128"/>
                      </a:endParaRPr>
                    </a:p>
                  </a:txBody>
                  <a:tcPr/>
                </a:tc>
              </a:tr>
              <a:tr h="324000">
                <a:tc>
                  <a:txBody>
                    <a:bodyPr/>
                    <a:lstStyle/>
                    <a:p>
                      <a:pPr algn="ctr"/>
                      <a:r>
                        <a:rPr kumimoji="1" lang="ja-JP" altLang="en-US" dirty="0" smtClean="0"/>
                        <a:t>背景差分</a:t>
                      </a:r>
                      <a:endParaRPr kumimoji="1" lang="ja-JP" altLang="en-US" b="1" i="1" dirty="0">
                        <a:latin typeface="メイリオ" pitchFamily="50" charset="-128"/>
                        <a:ea typeface="メイリオ" pitchFamily="50" charset="-128"/>
                        <a:cs typeface="メイリオ" pitchFamily="50" charset="-128"/>
                      </a:endParaRPr>
                    </a:p>
                  </a:txBody>
                  <a:tcPr anchor="ctr"/>
                </a:tc>
                <a:tc>
                  <a:txBody>
                    <a:bodyPr/>
                    <a:lstStyle/>
                    <a:p>
                      <a:pPr>
                        <a:buFont typeface="Arial" pitchFamily="34" charset="0"/>
                        <a:buChar char="•"/>
                      </a:pPr>
                      <a:r>
                        <a:rPr kumimoji="1" lang="ja-JP" altLang="en-US" dirty="0" smtClean="0">
                          <a:latin typeface="メイリオ" pitchFamily="50" charset="-128"/>
                          <a:ea typeface="メイリオ" pitchFamily="50" charset="-128"/>
                          <a:cs typeface="メイリオ" pitchFamily="50" charset="-128"/>
                        </a:rPr>
                        <a:t>カメラ映像とディスプレイ映像から背景差分</a:t>
                      </a:r>
                      <a:endParaRPr kumimoji="1" lang="ja-JP" altLang="en-US" dirty="0">
                        <a:latin typeface="メイリオ" pitchFamily="50" charset="-128"/>
                        <a:ea typeface="メイリオ" pitchFamily="50" charset="-128"/>
                        <a:cs typeface="メイリオ" pitchFamily="50" charset="-128"/>
                      </a:endParaRPr>
                    </a:p>
                  </a:txBody>
                  <a:tcPr/>
                </a:tc>
                <a:tc>
                  <a:txBody>
                    <a:bodyPr/>
                    <a:lstStyle/>
                    <a:p>
                      <a:pPr>
                        <a:buFont typeface="Arial" pitchFamily="34" charset="0"/>
                        <a:buChar char="•"/>
                      </a:pPr>
                      <a:r>
                        <a:rPr kumimoji="1" lang="ja-JP" altLang="en-US" dirty="0" smtClean="0">
                          <a:latin typeface="メイリオ" pitchFamily="50" charset="-128"/>
                          <a:ea typeface="メイリオ" pitchFamily="50" charset="-128"/>
                          <a:cs typeface="メイリオ" pitchFamily="50" charset="-128"/>
                        </a:rPr>
                        <a:t>照明の影響</a:t>
                      </a:r>
                      <a:endParaRPr kumimoji="1" lang="en-US" altLang="ja-JP" dirty="0" smtClean="0">
                        <a:latin typeface="メイリオ" pitchFamily="50" charset="-128"/>
                        <a:ea typeface="メイリオ" pitchFamily="50" charset="-128"/>
                        <a:cs typeface="メイリオ" pitchFamily="50" charset="-128"/>
                      </a:endParaRPr>
                    </a:p>
                  </a:txBody>
                  <a:tcPr/>
                </a:tc>
              </a:tr>
              <a:tr h="324000">
                <a:tc>
                  <a:txBody>
                    <a:bodyPr/>
                    <a:lstStyle/>
                    <a:p>
                      <a:pPr algn="ctr"/>
                      <a:r>
                        <a:rPr kumimoji="1" lang="ja-JP" altLang="en-US" dirty="0" smtClean="0"/>
                        <a:t>赤外線センサ</a:t>
                      </a:r>
                      <a:endParaRPr kumimoji="1" lang="ja-JP" altLang="en-US" b="1" i="1" dirty="0">
                        <a:latin typeface="メイリオ" pitchFamily="50" charset="-128"/>
                        <a:ea typeface="メイリオ" pitchFamily="50" charset="-128"/>
                        <a:cs typeface="メイリオ" pitchFamily="50" charset="-128"/>
                      </a:endParaRPr>
                    </a:p>
                  </a:txBody>
                  <a:tcPr anchor="ctr"/>
                </a:tc>
                <a:tc>
                  <a:txBody>
                    <a:bodyPr/>
                    <a:lstStyle/>
                    <a:p>
                      <a:pPr>
                        <a:buFont typeface="Arial" pitchFamily="34" charset="0"/>
                        <a:buChar char="•"/>
                      </a:pPr>
                      <a:r>
                        <a:rPr kumimoji="1" lang="ja-JP" altLang="en-US" sz="1800" kern="1200" baseline="0" dirty="0" smtClean="0">
                          <a:solidFill>
                            <a:schemeClr val="tx1"/>
                          </a:solidFill>
                          <a:latin typeface="+mn-lt"/>
                          <a:ea typeface="+mn-ea"/>
                          <a:cs typeface="+mn-cs"/>
                        </a:rPr>
                        <a:t>赤外線を利用して取得する距離情報は光によって入力される色情報に依存しない</a:t>
                      </a:r>
                      <a:endParaRPr kumimoji="1" lang="en-US" altLang="ja-JP" sz="1800" kern="1200" baseline="0" dirty="0" smtClean="0">
                        <a:solidFill>
                          <a:schemeClr val="tx1"/>
                        </a:solidFill>
                        <a:latin typeface="+mn-lt"/>
                        <a:ea typeface="+mn-ea"/>
                        <a:cs typeface="+mn-cs"/>
                      </a:endParaRPr>
                    </a:p>
                    <a:p>
                      <a:pPr>
                        <a:buFont typeface="Arial" pitchFamily="34" charset="0"/>
                        <a:buNone/>
                      </a:pPr>
                      <a:r>
                        <a:rPr kumimoji="1" lang="ja-JP" altLang="en-US" sz="1800" kern="1200" baseline="0" dirty="0" smtClean="0">
                          <a:solidFill>
                            <a:schemeClr val="tx1"/>
                          </a:solidFill>
                          <a:latin typeface="+mn-lt"/>
                          <a:ea typeface="+mn-ea"/>
                          <a:cs typeface="+mn-cs"/>
                        </a:rPr>
                        <a:t>→外的要因の影響を受けない</a:t>
                      </a:r>
                      <a:endParaRPr kumimoji="1" lang="en-US" altLang="ja-JP" sz="1800" kern="1200" baseline="0" dirty="0" smtClean="0">
                        <a:solidFill>
                          <a:schemeClr val="tx1"/>
                        </a:solidFill>
                        <a:latin typeface="+mn-lt"/>
                        <a:ea typeface="+mn-ea"/>
                        <a:cs typeface="+mn-cs"/>
                      </a:endParaRPr>
                    </a:p>
                    <a:p>
                      <a:pPr>
                        <a:buFont typeface="Arial" pitchFamily="34" charset="0"/>
                        <a:buChar char="•"/>
                      </a:pPr>
                      <a:r>
                        <a:rPr kumimoji="1" lang="ja-JP" altLang="en-US" sz="1800" kern="1200" baseline="0" dirty="0" smtClean="0">
                          <a:solidFill>
                            <a:schemeClr val="tx1"/>
                          </a:solidFill>
                          <a:latin typeface="+mn-lt"/>
                          <a:ea typeface="+mn-ea"/>
                          <a:cs typeface="+mn-cs"/>
                        </a:rPr>
                        <a:t>センサの認識したオブジェクト以外を撮影することがない</a:t>
                      </a:r>
                      <a:endParaRPr kumimoji="1" lang="en-US" altLang="ja-JP" sz="1800" kern="1200" baseline="0" dirty="0" smtClean="0">
                        <a:solidFill>
                          <a:schemeClr val="tx1"/>
                        </a:solidFill>
                        <a:latin typeface="+mn-lt"/>
                        <a:ea typeface="+mn-ea"/>
                        <a:cs typeface="+mn-cs"/>
                      </a:endParaRPr>
                    </a:p>
                    <a:p>
                      <a:pPr>
                        <a:buFont typeface="Arial" pitchFamily="34" charset="0"/>
                        <a:buNone/>
                      </a:pPr>
                      <a:r>
                        <a:rPr kumimoji="1" lang="ja-JP" altLang="en-US" sz="1800" kern="1200" baseline="0" dirty="0" smtClean="0">
                          <a:solidFill>
                            <a:schemeClr val="tx1"/>
                          </a:solidFill>
                          <a:latin typeface="+mn-lt"/>
                          <a:ea typeface="+mn-ea"/>
                          <a:cs typeface="+mn-cs"/>
                        </a:rPr>
                        <a:t>→抽出精度が安定する</a:t>
                      </a:r>
                      <a:endParaRPr kumimoji="1" lang="ja-JP" altLang="en-US" dirty="0">
                        <a:latin typeface="メイリオ" pitchFamily="50" charset="-128"/>
                        <a:ea typeface="メイリオ" pitchFamily="50" charset="-128"/>
                        <a:cs typeface="メイリオ" pitchFamily="50" charset="-128"/>
                      </a:endParaRPr>
                    </a:p>
                  </a:txBody>
                  <a:tcPr/>
                </a:tc>
                <a:tc>
                  <a:txBody>
                    <a:bodyPr/>
                    <a:lstStyle/>
                    <a:p>
                      <a:pPr>
                        <a:buFont typeface="Arial" pitchFamily="34" charset="0"/>
                        <a:buChar char="•"/>
                      </a:pPr>
                      <a:r>
                        <a:rPr kumimoji="1" lang="ja-JP" altLang="en-US" dirty="0" smtClean="0">
                          <a:latin typeface="メイリオ" pitchFamily="50" charset="-128"/>
                          <a:ea typeface="メイリオ" pitchFamily="50" charset="-128"/>
                          <a:cs typeface="メイリオ" pitchFamily="50" charset="-128"/>
                        </a:rPr>
                        <a:t>オブジェクトの輪郭部での抽出</a:t>
                      </a:r>
                      <a:endParaRPr kumimoji="1" lang="en-US" altLang="ja-JP" dirty="0" smtClean="0">
                        <a:latin typeface="メイリオ" pitchFamily="50" charset="-128"/>
                        <a:ea typeface="メイリオ" pitchFamily="50" charset="-128"/>
                        <a:cs typeface="メイリオ" pitchFamily="50" charset="-128"/>
                      </a:endParaRPr>
                    </a:p>
                    <a:p>
                      <a:pPr>
                        <a:buFont typeface="Arial" pitchFamily="34" charset="0"/>
                        <a:buChar char="•"/>
                      </a:pPr>
                      <a:r>
                        <a:rPr kumimoji="1" lang="ja-JP" altLang="en-US" dirty="0" smtClean="0">
                          <a:latin typeface="メイリオ" pitchFamily="50" charset="-128"/>
                          <a:ea typeface="メイリオ" pitchFamily="50" charset="-128"/>
                          <a:cs typeface="メイリオ" pitchFamily="50" charset="-128"/>
                        </a:rPr>
                        <a:t>余分な抽出</a:t>
                      </a:r>
                      <a:endParaRPr kumimoji="1" lang="ja-JP" altLang="en-US" dirty="0">
                        <a:latin typeface="メイリオ" pitchFamily="50" charset="-128"/>
                        <a:ea typeface="メイリオ" pitchFamily="50" charset="-128"/>
                        <a:cs typeface="メイリオ" pitchFamily="50" charset="-128"/>
                      </a:endParaRPr>
                    </a:p>
                  </a:txBody>
                  <a:tcPr/>
                </a:tc>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9144000" cy="14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b" anchorCtr="0"/>
          <a:lstStyle/>
          <a:p>
            <a:pPr algn="ctr"/>
            <a:r>
              <a:rPr lang="ja-JP" altLang="en-US" sz="2800" dirty="0" smtClean="0">
                <a:latin typeface="メイリオ" pitchFamily="50" charset="-128"/>
                <a:ea typeface="メイリオ" pitchFamily="50" charset="-128"/>
                <a:cs typeface="メイリオ" pitchFamily="50" charset="-128"/>
              </a:rPr>
              <a:t>発生するノイズ</a:t>
            </a:r>
            <a:r>
              <a:rPr lang="en-US" altLang="ja-JP" sz="2800" dirty="0" smtClean="0">
                <a:latin typeface="メイリオ" pitchFamily="50" charset="-128"/>
                <a:ea typeface="メイリオ" pitchFamily="50" charset="-128"/>
                <a:cs typeface="メイリオ" pitchFamily="50" charset="-128"/>
              </a:rPr>
              <a:t>(</a:t>
            </a:r>
            <a:r>
              <a:rPr lang="ja-JP" altLang="en-US" sz="2800" dirty="0" smtClean="0">
                <a:latin typeface="メイリオ" pitchFamily="50" charset="-128"/>
                <a:ea typeface="メイリオ" pitchFamily="50" charset="-128"/>
                <a:cs typeface="メイリオ" pitchFamily="50" charset="-128"/>
              </a:rPr>
              <a:t>むら</a:t>
            </a:r>
            <a:r>
              <a:rPr lang="en-US" altLang="ja-JP" sz="2800" dirty="0" smtClean="0">
                <a:latin typeface="メイリオ" pitchFamily="50" charset="-128"/>
                <a:ea typeface="メイリオ" pitchFamily="50" charset="-128"/>
                <a:cs typeface="メイリオ" pitchFamily="50" charset="-128"/>
              </a:rPr>
              <a:t>)</a:t>
            </a:r>
            <a:r>
              <a:rPr lang="ja-JP" altLang="en-US" sz="2800" dirty="0" smtClean="0">
                <a:latin typeface="メイリオ" pitchFamily="50" charset="-128"/>
                <a:ea typeface="メイリオ" pitchFamily="50" charset="-128"/>
                <a:cs typeface="メイリオ" pitchFamily="50" charset="-128"/>
              </a:rPr>
              <a:t>について</a:t>
            </a:r>
            <a:endParaRPr lang="en-US" altLang="ja-JP" sz="2800" dirty="0" smtClean="0">
              <a:latin typeface="メイリオ" pitchFamily="50" charset="-128"/>
              <a:ea typeface="メイリオ" pitchFamily="50" charset="-128"/>
              <a:cs typeface="メイリオ" pitchFamily="50" charset="-128"/>
            </a:endParaRPr>
          </a:p>
        </p:txBody>
      </p:sp>
      <p:cxnSp>
        <p:nvCxnSpPr>
          <p:cNvPr id="4" name="直線コネクタ 3"/>
          <p:cNvCxnSpPr/>
          <p:nvPr/>
        </p:nvCxnSpPr>
        <p:spPr>
          <a:xfrm>
            <a:off x="0" y="1556792"/>
            <a:ext cx="9144000" cy="0"/>
          </a:xfrm>
          <a:prstGeom prst="line">
            <a:avLst/>
          </a:prstGeom>
          <a:ln w="1270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 name="スライド番号プレースホルダ 5"/>
          <p:cNvSpPr>
            <a:spLocks noGrp="1"/>
          </p:cNvSpPr>
          <p:nvPr>
            <p:ph type="sldNum" sz="quarter" idx="12"/>
          </p:nvPr>
        </p:nvSpPr>
        <p:spPr/>
        <p:txBody>
          <a:bodyPr/>
          <a:lstStyle/>
          <a:p>
            <a:fld id="{0070F415-5C27-48AD-A2B0-91CAF6ED7DCA}" type="slidenum">
              <a:rPr kumimoji="1" lang="ja-JP" altLang="en-US" smtClean="0"/>
              <a:pPr/>
              <a:t>22</a:t>
            </a:fld>
            <a:endParaRPr kumimoji="1" lang="ja-JP" altLang="en-US"/>
          </a:p>
        </p:txBody>
      </p:sp>
      <p:sp>
        <p:nvSpPr>
          <p:cNvPr id="5" name="正方形/長方形 4"/>
          <p:cNvSpPr/>
          <p:nvPr/>
        </p:nvSpPr>
        <p:spPr>
          <a:xfrm>
            <a:off x="0" y="1674000"/>
            <a:ext cx="9144000" cy="51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t" anchorCtr="0"/>
          <a:lstStyle/>
          <a:p>
            <a:endParaRPr lang="en-US" altLang="ja-JP" sz="2000" dirty="0">
              <a:solidFill>
                <a:schemeClr val="tx1"/>
              </a:solidFill>
              <a:latin typeface="メイリオ" pitchFamily="50" charset="-128"/>
              <a:ea typeface="メイリオ" pitchFamily="50" charset="-128"/>
              <a:cs typeface="メイリオ" pitchFamily="50" charset="-128"/>
            </a:endParaRPr>
          </a:p>
        </p:txBody>
      </p:sp>
      <p:grpSp>
        <p:nvGrpSpPr>
          <p:cNvPr id="20" name="グループ化 19"/>
          <p:cNvGrpSpPr/>
          <p:nvPr/>
        </p:nvGrpSpPr>
        <p:grpSpPr>
          <a:xfrm>
            <a:off x="1259632" y="1965264"/>
            <a:ext cx="6768752" cy="4240110"/>
            <a:chOff x="1259632" y="1965264"/>
            <a:chExt cx="6768752" cy="4240110"/>
          </a:xfrm>
        </p:grpSpPr>
        <p:pic>
          <p:nvPicPr>
            <p:cNvPr id="13" name="R1L1_noise.wmv">
              <a:hlinkClick r:id="" action="ppaction://media"/>
            </p:cNvPr>
            <p:cNvPicPr>
              <a:picLocks noRot="1" noChangeAspect="1"/>
            </p:cNvPicPr>
            <p:nvPr>
              <a:videoFile r:link="rId1"/>
            </p:nvPr>
          </p:nvPicPr>
          <p:blipFill>
            <a:blip r:embed="rId6" cstate="print"/>
            <a:stretch>
              <a:fillRect/>
            </a:stretch>
          </p:blipFill>
          <p:spPr>
            <a:xfrm>
              <a:off x="1259632" y="1965264"/>
              <a:ext cx="2160000" cy="3840000"/>
            </a:xfrm>
            <a:prstGeom prst="rect">
              <a:avLst/>
            </a:prstGeom>
          </p:spPr>
        </p:pic>
        <p:pic>
          <p:nvPicPr>
            <p:cNvPr id="14" name="R1L2_noise.wmv">
              <a:hlinkClick r:id="" action="ppaction://media"/>
            </p:cNvPr>
            <p:cNvPicPr>
              <a:picLocks noRot="1" noChangeAspect="1"/>
            </p:cNvPicPr>
            <p:nvPr>
              <a:videoFile r:link="rId2"/>
            </p:nvPr>
          </p:nvPicPr>
          <p:blipFill>
            <a:blip r:embed="rId7" cstate="print"/>
            <a:stretch>
              <a:fillRect/>
            </a:stretch>
          </p:blipFill>
          <p:spPr>
            <a:xfrm>
              <a:off x="3564128" y="1988840"/>
              <a:ext cx="2160000" cy="3840000"/>
            </a:xfrm>
            <a:prstGeom prst="rect">
              <a:avLst/>
            </a:prstGeom>
          </p:spPr>
        </p:pic>
        <p:pic>
          <p:nvPicPr>
            <p:cNvPr id="15" name="R1L3_noise.wmv">
              <a:hlinkClick r:id="" action="ppaction://media"/>
            </p:cNvPr>
            <p:cNvPicPr>
              <a:picLocks noRot="1" noChangeAspect="1"/>
            </p:cNvPicPr>
            <p:nvPr>
              <a:videoFile r:link="rId3"/>
            </p:nvPr>
          </p:nvPicPr>
          <p:blipFill>
            <a:blip r:embed="rId8" cstate="print"/>
            <a:stretch>
              <a:fillRect/>
            </a:stretch>
          </p:blipFill>
          <p:spPr>
            <a:xfrm>
              <a:off x="5868384" y="1988840"/>
              <a:ext cx="2160000" cy="3840000"/>
            </a:xfrm>
            <a:prstGeom prst="rect">
              <a:avLst/>
            </a:prstGeom>
          </p:spPr>
        </p:pic>
        <p:sp>
          <p:nvSpPr>
            <p:cNvPr id="16" name="テキスト ボックス 15"/>
            <p:cNvSpPr txBox="1"/>
            <p:nvPr/>
          </p:nvSpPr>
          <p:spPr>
            <a:xfrm>
              <a:off x="1840135" y="5805264"/>
              <a:ext cx="931665" cy="400110"/>
            </a:xfrm>
            <a:prstGeom prst="rect">
              <a:avLst/>
            </a:prstGeom>
            <a:noFill/>
          </p:spPr>
          <p:txBody>
            <a:bodyPr wrap="none" rtlCol="0">
              <a:spAutoFit/>
            </a:bodyPr>
            <a:lstStyle/>
            <a:p>
              <a:r>
                <a:rPr lang="en-US" altLang="ja-JP" sz="2000" dirty="0" smtClean="0">
                  <a:latin typeface="メイリオ" pitchFamily="50" charset="-128"/>
                  <a:ea typeface="メイリオ" pitchFamily="50" charset="-128"/>
                  <a:cs typeface="メイリオ" pitchFamily="50" charset="-128"/>
                </a:rPr>
                <a:t>R1-L1</a:t>
              </a:r>
              <a:endParaRPr kumimoji="1" lang="ja-JP" altLang="en-US" sz="2000" dirty="0">
                <a:latin typeface="メイリオ" pitchFamily="50" charset="-128"/>
                <a:ea typeface="メイリオ" pitchFamily="50" charset="-128"/>
                <a:cs typeface="メイリオ" pitchFamily="50" charset="-128"/>
              </a:endParaRPr>
            </a:p>
          </p:txBody>
        </p:sp>
        <p:sp>
          <p:nvSpPr>
            <p:cNvPr id="17" name="テキスト ボックス 16"/>
            <p:cNvSpPr txBox="1"/>
            <p:nvPr/>
          </p:nvSpPr>
          <p:spPr>
            <a:xfrm>
              <a:off x="4144391" y="5805264"/>
              <a:ext cx="931665" cy="400110"/>
            </a:xfrm>
            <a:prstGeom prst="rect">
              <a:avLst/>
            </a:prstGeom>
            <a:noFill/>
          </p:spPr>
          <p:txBody>
            <a:bodyPr wrap="none" rtlCol="0">
              <a:spAutoFit/>
            </a:bodyPr>
            <a:lstStyle/>
            <a:p>
              <a:r>
                <a:rPr lang="en-US" altLang="ja-JP" sz="2000" dirty="0" smtClean="0">
                  <a:latin typeface="メイリオ" pitchFamily="50" charset="-128"/>
                  <a:ea typeface="メイリオ" pitchFamily="50" charset="-128"/>
                  <a:cs typeface="メイリオ" pitchFamily="50" charset="-128"/>
                </a:rPr>
                <a:t>R1-L2</a:t>
              </a:r>
              <a:endParaRPr kumimoji="1" lang="ja-JP" altLang="en-US" sz="2000" dirty="0">
                <a:latin typeface="メイリオ" pitchFamily="50" charset="-128"/>
                <a:ea typeface="メイリオ" pitchFamily="50" charset="-128"/>
                <a:cs typeface="メイリオ" pitchFamily="50" charset="-128"/>
              </a:endParaRPr>
            </a:p>
          </p:txBody>
        </p:sp>
        <p:sp>
          <p:nvSpPr>
            <p:cNvPr id="18" name="テキスト ボックス 17"/>
            <p:cNvSpPr txBox="1"/>
            <p:nvPr/>
          </p:nvSpPr>
          <p:spPr>
            <a:xfrm>
              <a:off x="6444208" y="5805264"/>
              <a:ext cx="931665" cy="400110"/>
            </a:xfrm>
            <a:prstGeom prst="rect">
              <a:avLst/>
            </a:prstGeom>
            <a:noFill/>
          </p:spPr>
          <p:txBody>
            <a:bodyPr wrap="none" rtlCol="0">
              <a:spAutoFit/>
            </a:bodyPr>
            <a:lstStyle/>
            <a:p>
              <a:r>
                <a:rPr lang="en-US" altLang="ja-JP" sz="2000" dirty="0" smtClean="0">
                  <a:latin typeface="メイリオ" pitchFamily="50" charset="-128"/>
                  <a:ea typeface="メイリオ" pitchFamily="50" charset="-128"/>
                  <a:cs typeface="メイリオ" pitchFamily="50" charset="-128"/>
                </a:rPr>
                <a:t>R1-L3</a:t>
              </a:r>
              <a:endParaRPr kumimoji="1" lang="ja-JP" altLang="en-US" sz="2000" dirty="0">
                <a:latin typeface="メイリオ" pitchFamily="50" charset="-128"/>
                <a:ea typeface="メイリオ" pitchFamily="50" charset="-128"/>
                <a:cs typeface="メイリオ" pitchFamily="50" charset="-128"/>
              </a:endParaRPr>
            </a:p>
          </p:txBody>
        </p:sp>
      </p:gr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9144000" cy="14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b" anchorCtr="0"/>
          <a:lstStyle/>
          <a:p>
            <a:pPr algn="ctr"/>
            <a:r>
              <a:rPr lang="ja-JP" altLang="en-US" sz="2800" dirty="0" smtClean="0">
                <a:latin typeface="メイリオ" pitchFamily="50" charset="-128"/>
                <a:ea typeface="メイリオ" pitchFamily="50" charset="-128"/>
                <a:cs typeface="メイリオ" pitchFamily="50" charset="-128"/>
              </a:rPr>
              <a:t>平均値によるマスク作成法の問題</a:t>
            </a:r>
            <a:endParaRPr lang="en-US" altLang="ja-JP" sz="2800" dirty="0" smtClean="0">
              <a:latin typeface="メイリオ" pitchFamily="50" charset="-128"/>
              <a:ea typeface="メイリオ" pitchFamily="50" charset="-128"/>
              <a:cs typeface="メイリオ" pitchFamily="50" charset="-128"/>
            </a:endParaRPr>
          </a:p>
        </p:txBody>
      </p:sp>
      <p:cxnSp>
        <p:nvCxnSpPr>
          <p:cNvPr id="4" name="直線コネクタ 3"/>
          <p:cNvCxnSpPr/>
          <p:nvPr/>
        </p:nvCxnSpPr>
        <p:spPr>
          <a:xfrm>
            <a:off x="0" y="1556792"/>
            <a:ext cx="9144000" cy="0"/>
          </a:xfrm>
          <a:prstGeom prst="line">
            <a:avLst/>
          </a:prstGeom>
          <a:ln w="1270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 name="正方形/長方形 4"/>
          <p:cNvSpPr/>
          <p:nvPr/>
        </p:nvSpPr>
        <p:spPr>
          <a:xfrm>
            <a:off x="0" y="1674000"/>
            <a:ext cx="9144000" cy="51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t" anchorCtr="0"/>
          <a:lstStyle/>
          <a:p>
            <a:endParaRPr lang="en-US" altLang="ja-JP" sz="2000" dirty="0">
              <a:solidFill>
                <a:schemeClr val="tx1"/>
              </a:solidFill>
              <a:latin typeface="メイリオ" pitchFamily="50" charset="-128"/>
              <a:ea typeface="メイリオ" pitchFamily="50" charset="-128"/>
              <a:cs typeface="メイリオ" pitchFamily="50" charset="-128"/>
            </a:endParaRPr>
          </a:p>
        </p:txBody>
      </p:sp>
      <p:sp>
        <p:nvSpPr>
          <p:cNvPr id="6" name="スライド番号プレースホルダ 5"/>
          <p:cNvSpPr>
            <a:spLocks noGrp="1"/>
          </p:cNvSpPr>
          <p:nvPr>
            <p:ph type="sldNum" sz="quarter" idx="12"/>
          </p:nvPr>
        </p:nvSpPr>
        <p:spPr/>
        <p:txBody>
          <a:bodyPr/>
          <a:lstStyle/>
          <a:p>
            <a:fld id="{0070F415-5C27-48AD-A2B0-91CAF6ED7DCA}" type="slidenum">
              <a:rPr kumimoji="1" lang="ja-JP" altLang="en-US" smtClean="0"/>
              <a:pPr/>
              <a:t>23</a:t>
            </a:fld>
            <a:endParaRPr kumimoji="1" lang="ja-JP" altLang="en-US"/>
          </a:p>
        </p:txBody>
      </p:sp>
      <p:pic>
        <p:nvPicPr>
          <p:cNvPr id="7" name="Picture 2" descr="C:\Users\ccilab\Desktop\実行結果サンプル\R1L2_background_average02_out.png"/>
          <p:cNvPicPr>
            <a:picLocks noChangeAspect="1" noChangeArrowheads="1"/>
          </p:cNvPicPr>
          <p:nvPr/>
        </p:nvPicPr>
        <p:blipFill>
          <a:blip r:embed="rId2" cstate="print"/>
          <a:srcRect/>
          <a:stretch>
            <a:fillRect/>
          </a:stretch>
        </p:blipFill>
        <p:spPr bwMode="auto">
          <a:xfrm>
            <a:off x="6660232" y="2337092"/>
            <a:ext cx="2160000" cy="3840000"/>
          </a:xfrm>
          <a:prstGeom prst="rect">
            <a:avLst/>
          </a:prstGeom>
          <a:noFill/>
        </p:spPr>
      </p:pic>
      <p:sp>
        <p:nvSpPr>
          <p:cNvPr id="8" name="円/楕円 7"/>
          <p:cNvSpPr/>
          <p:nvPr/>
        </p:nvSpPr>
        <p:spPr>
          <a:xfrm>
            <a:off x="6660232" y="2348880"/>
            <a:ext cx="1944216" cy="1224136"/>
          </a:xfrm>
          <a:prstGeom prst="ellipse">
            <a:avLst/>
          </a:prstGeom>
          <a:no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Picture 2" descr="C:\Users\ccilab\Desktop\実行結果サンプル\R1L2_background_average02_bg.png"/>
          <p:cNvPicPr>
            <a:picLocks noChangeAspect="1" noChangeArrowheads="1"/>
          </p:cNvPicPr>
          <p:nvPr/>
        </p:nvPicPr>
        <p:blipFill>
          <a:blip r:embed="rId3" cstate="print"/>
          <a:srcRect/>
          <a:stretch>
            <a:fillRect/>
          </a:stretch>
        </p:blipFill>
        <p:spPr bwMode="auto">
          <a:xfrm>
            <a:off x="3492000" y="2337092"/>
            <a:ext cx="2160000" cy="3840000"/>
          </a:xfrm>
          <a:prstGeom prst="rect">
            <a:avLst/>
          </a:prstGeom>
          <a:noFill/>
        </p:spPr>
      </p:pic>
      <p:pic>
        <p:nvPicPr>
          <p:cNvPr id="52225" name="Picture 1" descr="C:\Users\ccilab\Desktop\160208\result_image\R1L2_background_average02_dis.png"/>
          <p:cNvPicPr>
            <a:picLocks noChangeAspect="1" noChangeArrowheads="1"/>
          </p:cNvPicPr>
          <p:nvPr/>
        </p:nvPicPr>
        <p:blipFill>
          <a:blip r:embed="rId4" cstate="print"/>
          <a:srcRect/>
          <a:stretch>
            <a:fillRect/>
          </a:stretch>
        </p:blipFill>
        <p:spPr bwMode="auto">
          <a:xfrm>
            <a:off x="323528" y="2337092"/>
            <a:ext cx="2160000" cy="3840000"/>
          </a:xfrm>
          <a:prstGeom prst="rect">
            <a:avLst/>
          </a:prstGeom>
          <a:noFill/>
        </p:spPr>
      </p:pic>
      <p:sp>
        <p:nvSpPr>
          <p:cNvPr id="10" name="減算記号 9"/>
          <p:cNvSpPr/>
          <p:nvPr/>
        </p:nvSpPr>
        <p:spPr>
          <a:xfrm>
            <a:off x="2483768" y="3799892"/>
            <a:ext cx="914400" cy="91440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等号 10"/>
          <p:cNvSpPr/>
          <p:nvPr/>
        </p:nvSpPr>
        <p:spPr>
          <a:xfrm>
            <a:off x="5673824" y="3799892"/>
            <a:ext cx="914400" cy="9144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テキスト ボックス 12"/>
          <p:cNvSpPr txBox="1"/>
          <p:nvPr/>
        </p:nvSpPr>
        <p:spPr>
          <a:xfrm>
            <a:off x="395536" y="6165304"/>
            <a:ext cx="1980029" cy="400110"/>
          </a:xfrm>
          <a:prstGeom prst="rect">
            <a:avLst/>
          </a:prstGeom>
          <a:noFill/>
        </p:spPr>
        <p:txBody>
          <a:bodyPr wrap="none" rtlCol="0">
            <a:spAutoFit/>
          </a:bodyPr>
          <a:lstStyle/>
          <a:p>
            <a:r>
              <a:rPr kumimoji="1" lang="ja-JP" altLang="en-US" sz="2000" dirty="0" smtClean="0">
                <a:latin typeface="メイリオ" pitchFamily="50" charset="-128"/>
                <a:ea typeface="メイリオ" pitchFamily="50" charset="-128"/>
                <a:cs typeface="メイリオ" pitchFamily="50" charset="-128"/>
              </a:rPr>
              <a:t>結果視差マップ</a:t>
            </a:r>
            <a:endParaRPr kumimoji="1" lang="ja-JP" altLang="en-US" sz="2000" dirty="0">
              <a:latin typeface="メイリオ" pitchFamily="50" charset="-128"/>
              <a:ea typeface="メイリオ" pitchFamily="50" charset="-128"/>
              <a:cs typeface="メイリオ" pitchFamily="50" charset="-128"/>
            </a:endParaRPr>
          </a:p>
        </p:txBody>
      </p:sp>
      <p:sp>
        <p:nvSpPr>
          <p:cNvPr id="14" name="テキスト ボックス 13"/>
          <p:cNvSpPr txBox="1"/>
          <p:nvPr/>
        </p:nvSpPr>
        <p:spPr>
          <a:xfrm>
            <a:off x="3487618" y="6165304"/>
            <a:ext cx="2236510" cy="400110"/>
          </a:xfrm>
          <a:prstGeom prst="rect">
            <a:avLst/>
          </a:prstGeom>
          <a:noFill/>
        </p:spPr>
        <p:txBody>
          <a:bodyPr wrap="none" rtlCol="0">
            <a:spAutoFit/>
          </a:bodyPr>
          <a:lstStyle/>
          <a:p>
            <a:r>
              <a:rPr kumimoji="1" lang="ja-JP" altLang="en-US" sz="2000" dirty="0" smtClean="0">
                <a:latin typeface="メイリオ" pitchFamily="50" charset="-128"/>
                <a:ea typeface="メイリオ" pitchFamily="50" charset="-128"/>
                <a:cs typeface="メイリオ" pitchFamily="50" charset="-128"/>
              </a:rPr>
              <a:t>背景の視差マップ</a:t>
            </a:r>
            <a:endParaRPr kumimoji="1" lang="ja-JP" altLang="en-US" sz="2000" dirty="0">
              <a:latin typeface="メイリオ" pitchFamily="50" charset="-128"/>
              <a:ea typeface="メイリオ" pitchFamily="50" charset="-128"/>
              <a:cs typeface="メイリオ" pitchFamily="50" charset="-128"/>
            </a:endParaRPr>
          </a:p>
        </p:txBody>
      </p:sp>
      <p:sp>
        <p:nvSpPr>
          <p:cNvPr id="15" name="テキスト ボックス 14"/>
          <p:cNvSpPr txBox="1"/>
          <p:nvPr/>
        </p:nvSpPr>
        <p:spPr>
          <a:xfrm>
            <a:off x="7164288" y="6165304"/>
            <a:ext cx="1210588" cy="400110"/>
          </a:xfrm>
          <a:prstGeom prst="rect">
            <a:avLst/>
          </a:prstGeom>
          <a:noFill/>
        </p:spPr>
        <p:txBody>
          <a:bodyPr wrap="none" rtlCol="0">
            <a:spAutoFit/>
          </a:bodyPr>
          <a:lstStyle/>
          <a:p>
            <a:r>
              <a:rPr kumimoji="1" lang="ja-JP" altLang="en-US" sz="2000" dirty="0" smtClean="0">
                <a:latin typeface="メイリオ" pitchFamily="50" charset="-128"/>
                <a:ea typeface="メイリオ" pitchFamily="50" charset="-128"/>
                <a:cs typeface="メイリオ" pitchFamily="50" charset="-128"/>
              </a:rPr>
              <a:t>結果画像</a:t>
            </a:r>
            <a:endParaRPr kumimoji="1" lang="ja-JP" altLang="en-US" sz="2000" dirty="0">
              <a:latin typeface="メイリオ" pitchFamily="50" charset="-128"/>
              <a:ea typeface="メイリオ" pitchFamily="50" charset="-128"/>
              <a:cs typeface="メイリオ" pitchFamily="50" charset="-128"/>
            </a:endParaRPr>
          </a:p>
        </p:txBody>
      </p:sp>
      <p:sp>
        <p:nvSpPr>
          <p:cNvPr id="17" name="テキスト ボックス 16"/>
          <p:cNvSpPr txBox="1"/>
          <p:nvPr/>
        </p:nvSpPr>
        <p:spPr>
          <a:xfrm>
            <a:off x="544195" y="2020778"/>
            <a:ext cx="1723549" cy="400110"/>
          </a:xfrm>
          <a:prstGeom prst="rect">
            <a:avLst/>
          </a:prstGeom>
          <a:noFill/>
        </p:spPr>
        <p:txBody>
          <a:bodyPr wrap="none" rtlCol="0">
            <a:spAutoFit/>
          </a:bodyPr>
          <a:lstStyle/>
          <a:p>
            <a:r>
              <a:rPr lang="ja-JP" altLang="en-US" sz="2000" dirty="0" smtClean="0">
                <a:latin typeface="メイリオ" pitchFamily="50" charset="-128"/>
                <a:ea typeface="メイリオ" pitchFamily="50" charset="-128"/>
                <a:cs typeface="メイリオ" pitchFamily="50" charset="-128"/>
              </a:rPr>
              <a:t>むらが現れる</a:t>
            </a:r>
            <a:endParaRPr kumimoji="1" lang="ja-JP" altLang="en-US" sz="2000" dirty="0">
              <a:latin typeface="メイリオ" pitchFamily="50" charset="-128"/>
              <a:ea typeface="メイリオ" pitchFamily="50" charset="-128"/>
              <a:cs typeface="メイリオ" pitchFamily="50" charset="-128"/>
            </a:endParaRPr>
          </a:p>
        </p:txBody>
      </p:sp>
      <p:sp>
        <p:nvSpPr>
          <p:cNvPr id="18" name="テキスト ボックス 17"/>
          <p:cNvSpPr txBox="1"/>
          <p:nvPr/>
        </p:nvSpPr>
        <p:spPr>
          <a:xfrm>
            <a:off x="3069025" y="1713002"/>
            <a:ext cx="3005951" cy="707886"/>
          </a:xfrm>
          <a:prstGeom prst="rect">
            <a:avLst/>
          </a:prstGeom>
          <a:noFill/>
        </p:spPr>
        <p:txBody>
          <a:bodyPr wrap="none" rtlCol="0">
            <a:spAutoFit/>
          </a:bodyPr>
          <a:lstStyle/>
          <a:p>
            <a:r>
              <a:rPr lang="ja-JP" altLang="en-US" sz="2000" dirty="0" smtClean="0">
                <a:latin typeface="メイリオ" pitchFamily="50" charset="-128"/>
                <a:ea typeface="メイリオ" pitchFamily="50" charset="-128"/>
                <a:cs typeface="メイリオ" pitchFamily="50" charset="-128"/>
              </a:rPr>
              <a:t>むらが正規化されている</a:t>
            </a:r>
            <a:endParaRPr lang="en-US" altLang="ja-JP" sz="2000" dirty="0" smtClean="0">
              <a:latin typeface="メイリオ" pitchFamily="50" charset="-128"/>
              <a:ea typeface="メイリオ" pitchFamily="50" charset="-128"/>
              <a:cs typeface="メイリオ" pitchFamily="50" charset="-128"/>
            </a:endParaRPr>
          </a:p>
          <a:p>
            <a:pPr algn="ctr"/>
            <a:r>
              <a:rPr lang="en-US" altLang="ja-JP" sz="2000" dirty="0" smtClean="0">
                <a:latin typeface="メイリオ" pitchFamily="50" charset="-128"/>
                <a:ea typeface="メイリオ" pitchFamily="50" charset="-128"/>
                <a:cs typeface="メイリオ" pitchFamily="50" charset="-128"/>
              </a:rPr>
              <a:t>(</a:t>
            </a:r>
            <a:r>
              <a:rPr lang="ja-JP" altLang="en-US" sz="2000" dirty="0" smtClean="0">
                <a:latin typeface="メイリオ" pitchFamily="50" charset="-128"/>
                <a:ea typeface="メイリオ" pitchFamily="50" charset="-128"/>
                <a:cs typeface="メイリオ" pitchFamily="50" charset="-128"/>
              </a:rPr>
              <a:t>減衰している</a:t>
            </a:r>
            <a:r>
              <a:rPr lang="en-US" altLang="ja-JP" sz="2000" dirty="0" smtClean="0">
                <a:latin typeface="メイリオ" pitchFamily="50" charset="-128"/>
                <a:ea typeface="メイリオ" pitchFamily="50" charset="-128"/>
                <a:cs typeface="メイリオ" pitchFamily="50" charset="-128"/>
              </a:rPr>
              <a:t>)</a:t>
            </a:r>
            <a:endParaRPr kumimoji="1" lang="ja-JP" altLang="en-US" sz="2000" dirty="0">
              <a:latin typeface="メイリオ" pitchFamily="50" charset="-128"/>
              <a:ea typeface="メイリオ" pitchFamily="50" charset="-128"/>
              <a:cs typeface="メイリオ" pitchFamily="50" charset="-128"/>
            </a:endParaRPr>
          </a:p>
        </p:txBody>
      </p:sp>
      <p:sp>
        <p:nvSpPr>
          <p:cNvPr id="19" name="テキスト ボックス 18"/>
          <p:cNvSpPr txBox="1"/>
          <p:nvPr/>
        </p:nvSpPr>
        <p:spPr>
          <a:xfrm>
            <a:off x="6948264" y="1988840"/>
            <a:ext cx="1467068" cy="400110"/>
          </a:xfrm>
          <a:prstGeom prst="rect">
            <a:avLst/>
          </a:prstGeom>
          <a:noFill/>
        </p:spPr>
        <p:txBody>
          <a:bodyPr wrap="none" rtlCol="0">
            <a:spAutoFit/>
          </a:bodyPr>
          <a:lstStyle/>
          <a:p>
            <a:r>
              <a:rPr lang="ja-JP" altLang="en-US" sz="2000" dirty="0" smtClean="0">
                <a:solidFill>
                  <a:srgbClr val="FF3399"/>
                </a:solidFill>
                <a:latin typeface="メイリオ" pitchFamily="50" charset="-128"/>
                <a:ea typeface="メイリオ" pitchFamily="50" charset="-128"/>
                <a:cs typeface="メイリオ" pitchFamily="50" charset="-128"/>
              </a:rPr>
              <a:t>むらが残る</a:t>
            </a:r>
            <a:endParaRPr kumimoji="1" lang="ja-JP" altLang="en-US" sz="2000" dirty="0">
              <a:solidFill>
                <a:srgbClr val="FF3399"/>
              </a:solidFill>
              <a:latin typeface="メイリオ" pitchFamily="50" charset="-128"/>
              <a:ea typeface="メイリオ" pitchFamily="50" charset="-128"/>
              <a:cs typeface="メイリオ" pitchFamily="50" charset="-128"/>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9144000" cy="14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b" anchorCtr="0"/>
          <a:lstStyle/>
          <a:p>
            <a:pPr algn="ctr"/>
            <a:r>
              <a:rPr kumimoji="1" lang="en-US" altLang="ja-JP" sz="2800" dirty="0" smtClean="0">
                <a:latin typeface="メイリオ" pitchFamily="50" charset="-128"/>
                <a:ea typeface="メイリオ" pitchFamily="50" charset="-128"/>
                <a:cs typeface="メイリオ" pitchFamily="50" charset="-128"/>
              </a:rPr>
              <a:t>R1-L1</a:t>
            </a:r>
            <a:r>
              <a:rPr kumimoji="1" lang="ja-JP" altLang="en-US" sz="2800" dirty="0" err="1" smtClean="0">
                <a:latin typeface="メイリオ" pitchFamily="50" charset="-128"/>
                <a:ea typeface="メイリオ" pitchFamily="50" charset="-128"/>
                <a:cs typeface="メイリオ" pitchFamily="50" charset="-128"/>
              </a:rPr>
              <a:t>での</a:t>
            </a:r>
            <a:r>
              <a:rPr kumimoji="1" lang="ja-JP" altLang="en-US" sz="2800" dirty="0" smtClean="0">
                <a:latin typeface="メイリオ" pitchFamily="50" charset="-128"/>
                <a:ea typeface="メイリオ" pitchFamily="50" charset="-128"/>
                <a:cs typeface="メイリオ" pitchFamily="50" charset="-128"/>
              </a:rPr>
              <a:t>ステレオマッチングの問題点</a:t>
            </a:r>
            <a:endParaRPr kumimoji="1" lang="ja-JP" altLang="en-US" sz="2800" dirty="0">
              <a:latin typeface="メイリオ" pitchFamily="50" charset="-128"/>
              <a:ea typeface="メイリオ" pitchFamily="50" charset="-128"/>
              <a:cs typeface="メイリオ" pitchFamily="50" charset="-128"/>
            </a:endParaRPr>
          </a:p>
        </p:txBody>
      </p:sp>
      <p:cxnSp>
        <p:nvCxnSpPr>
          <p:cNvPr id="4" name="直線コネクタ 3"/>
          <p:cNvCxnSpPr/>
          <p:nvPr/>
        </p:nvCxnSpPr>
        <p:spPr>
          <a:xfrm>
            <a:off x="0" y="1556792"/>
            <a:ext cx="9144000" cy="0"/>
          </a:xfrm>
          <a:prstGeom prst="line">
            <a:avLst/>
          </a:prstGeom>
          <a:ln w="1270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 name="正方形/長方形 4"/>
          <p:cNvSpPr/>
          <p:nvPr/>
        </p:nvSpPr>
        <p:spPr>
          <a:xfrm>
            <a:off x="0" y="1674000"/>
            <a:ext cx="9144000" cy="51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t" anchorCtr="0"/>
          <a:lstStyle/>
          <a:p>
            <a:endParaRPr lang="en-US" altLang="ja-JP" sz="2000" dirty="0">
              <a:solidFill>
                <a:schemeClr val="tx1"/>
              </a:solidFill>
              <a:latin typeface="メイリオ" pitchFamily="50" charset="-128"/>
              <a:ea typeface="メイリオ" pitchFamily="50" charset="-128"/>
              <a:cs typeface="メイリオ" pitchFamily="50" charset="-128"/>
            </a:endParaRPr>
          </a:p>
        </p:txBody>
      </p:sp>
      <p:sp>
        <p:nvSpPr>
          <p:cNvPr id="6" name="スライド番号プレースホルダ 5"/>
          <p:cNvSpPr>
            <a:spLocks noGrp="1"/>
          </p:cNvSpPr>
          <p:nvPr>
            <p:ph type="sldNum" sz="quarter" idx="12"/>
          </p:nvPr>
        </p:nvSpPr>
        <p:spPr/>
        <p:txBody>
          <a:bodyPr/>
          <a:lstStyle/>
          <a:p>
            <a:fld id="{0070F415-5C27-48AD-A2B0-91CAF6ED7DCA}" type="slidenum">
              <a:rPr kumimoji="1" lang="ja-JP" altLang="en-US" smtClean="0"/>
              <a:pPr/>
              <a:t>24</a:t>
            </a:fld>
            <a:endParaRPr kumimoji="1" lang="ja-JP" altLang="en-US"/>
          </a:p>
        </p:txBody>
      </p:sp>
      <p:grpSp>
        <p:nvGrpSpPr>
          <p:cNvPr id="13" name="グループ化 12"/>
          <p:cNvGrpSpPr/>
          <p:nvPr/>
        </p:nvGrpSpPr>
        <p:grpSpPr>
          <a:xfrm>
            <a:off x="1187744" y="1965264"/>
            <a:ext cx="6768512" cy="3840000"/>
            <a:chOff x="575536" y="332656"/>
            <a:chExt cx="6768512" cy="3840000"/>
          </a:xfrm>
        </p:grpSpPr>
        <p:pic>
          <p:nvPicPr>
            <p:cNvPr id="10" name="Picture 2" descr="C:\Users\ccilab\Desktop\卒業論文(上埜さんコピペ)\Image\R1L1_disp.png"/>
            <p:cNvPicPr>
              <a:picLocks noChangeAspect="1" noChangeArrowheads="1"/>
            </p:cNvPicPr>
            <p:nvPr/>
          </p:nvPicPr>
          <p:blipFill>
            <a:blip r:embed="rId3" cstate="print"/>
            <a:srcRect/>
            <a:stretch>
              <a:fillRect/>
            </a:stretch>
          </p:blipFill>
          <p:spPr bwMode="auto">
            <a:xfrm>
              <a:off x="575536" y="332656"/>
              <a:ext cx="2160000" cy="3840000"/>
            </a:xfrm>
            <a:prstGeom prst="rect">
              <a:avLst/>
            </a:prstGeom>
            <a:noFill/>
          </p:spPr>
        </p:pic>
        <p:pic>
          <p:nvPicPr>
            <p:cNvPr id="11" name="Picture 3" descr="C:\Users\ccilab\Desktop\卒業論文(上埜さんコピペ)\Image\R1L2_disp.png"/>
            <p:cNvPicPr>
              <a:picLocks noChangeAspect="1" noChangeArrowheads="1"/>
            </p:cNvPicPr>
            <p:nvPr/>
          </p:nvPicPr>
          <p:blipFill>
            <a:blip r:embed="rId4" cstate="print"/>
            <a:srcRect/>
            <a:stretch>
              <a:fillRect/>
            </a:stretch>
          </p:blipFill>
          <p:spPr bwMode="auto">
            <a:xfrm>
              <a:off x="2879792" y="332656"/>
              <a:ext cx="2160000" cy="3840000"/>
            </a:xfrm>
            <a:prstGeom prst="rect">
              <a:avLst/>
            </a:prstGeom>
            <a:noFill/>
          </p:spPr>
        </p:pic>
        <p:pic>
          <p:nvPicPr>
            <p:cNvPr id="12" name="Picture 4" descr="C:\Users\ccilab\Desktop\卒業論文(上埜さんコピペ)\Image\R1L3_disp.png"/>
            <p:cNvPicPr>
              <a:picLocks noChangeAspect="1" noChangeArrowheads="1"/>
            </p:cNvPicPr>
            <p:nvPr/>
          </p:nvPicPr>
          <p:blipFill>
            <a:blip r:embed="rId5" cstate="print"/>
            <a:srcRect/>
            <a:stretch>
              <a:fillRect/>
            </a:stretch>
          </p:blipFill>
          <p:spPr bwMode="auto">
            <a:xfrm>
              <a:off x="5184048" y="332656"/>
              <a:ext cx="2160000" cy="3840000"/>
            </a:xfrm>
            <a:prstGeom prst="rect">
              <a:avLst/>
            </a:prstGeom>
            <a:noFill/>
          </p:spPr>
        </p:pic>
      </p:grpSp>
      <p:sp>
        <p:nvSpPr>
          <p:cNvPr id="14" name="テキスト ボックス 13"/>
          <p:cNvSpPr txBox="1"/>
          <p:nvPr/>
        </p:nvSpPr>
        <p:spPr>
          <a:xfrm>
            <a:off x="1840135" y="5805264"/>
            <a:ext cx="931665" cy="400110"/>
          </a:xfrm>
          <a:prstGeom prst="rect">
            <a:avLst/>
          </a:prstGeom>
          <a:noFill/>
        </p:spPr>
        <p:txBody>
          <a:bodyPr wrap="none" rtlCol="0">
            <a:spAutoFit/>
          </a:bodyPr>
          <a:lstStyle/>
          <a:p>
            <a:r>
              <a:rPr lang="en-US" altLang="ja-JP" sz="2000" dirty="0" smtClean="0">
                <a:latin typeface="メイリオ" pitchFamily="50" charset="-128"/>
                <a:ea typeface="メイリオ" pitchFamily="50" charset="-128"/>
                <a:cs typeface="メイリオ" pitchFamily="50" charset="-128"/>
              </a:rPr>
              <a:t>R1-L1</a:t>
            </a:r>
            <a:endParaRPr kumimoji="1" lang="ja-JP" altLang="en-US" sz="2000" dirty="0">
              <a:latin typeface="メイリオ" pitchFamily="50" charset="-128"/>
              <a:ea typeface="メイリオ" pitchFamily="50" charset="-128"/>
              <a:cs typeface="メイリオ" pitchFamily="50" charset="-128"/>
            </a:endParaRPr>
          </a:p>
        </p:txBody>
      </p:sp>
      <p:sp>
        <p:nvSpPr>
          <p:cNvPr id="15" name="テキスト ボックス 14"/>
          <p:cNvSpPr txBox="1"/>
          <p:nvPr/>
        </p:nvSpPr>
        <p:spPr>
          <a:xfrm>
            <a:off x="4144391" y="5805264"/>
            <a:ext cx="931665" cy="400110"/>
          </a:xfrm>
          <a:prstGeom prst="rect">
            <a:avLst/>
          </a:prstGeom>
          <a:noFill/>
        </p:spPr>
        <p:txBody>
          <a:bodyPr wrap="none" rtlCol="0">
            <a:spAutoFit/>
          </a:bodyPr>
          <a:lstStyle/>
          <a:p>
            <a:r>
              <a:rPr lang="en-US" altLang="ja-JP" sz="2000" dirty="0" smtClean="0">
                <a:latin typeface="メイリオ" pitchFamily="50" charset="-128"/>
                <a:ea typeface="メイリオ" pitchFamily="50" charset="-128"/>
                <a:cs typeface="メイリオ" pitchFamily="50" charset="-128"/>
              </a:rPr>
              <a:t>R1-L2</a:t>
            </a:r>
            <a:endParaRPr kumimoji="1" lang="ja-JP" altLang="en-US" sz="2000" dirty="0">
              <a:latin typeface="メイリオ" pitchFamily="50" charset="-128"/>
              <a:ea typeface="メイリオ" pitchFamily="50" charset="-128"/>
              <a:cs typeface="メイリオ" pitchFamily="50" charset="-128"/>
            </a:endParaRPr>
          </a:p>
        </p:txBody>
      </p:sp>
      <p:sp>
        <p:nvSpPr>
          <p:cNvPr id="16" name="テキスト ボックス 15"/>
          <p:cNvSpPr txBox="1"/>
          <p:nvPr/>
        </p:nvSpPr>
        <p:spPr>
          <a:xfrm>
            <a:off x="6444208" y="5805264"/>
            <a:ext cx="931665" cy="400110"/>
          </a:xfrm>
          <a:prstGeom prst="rect">
            <a:avLst/>
          </a:prstGeom>
          <a:noFill/>
        </p:spPr>
        <p:txBody>
          <a:bodyPr wrap="none" rtlCol="0">
            <a:spAutoFit/>
          </a:bodyPr>
          <a:lstStyle/>
          <a:p>
            <a:r>
              <a:rPr lang="en-US" altLang="ja-JP" sz="2000" dirty="0" smtClean="0">
                <a:latin typeface="メイリオ" pitchFamily="50" charset="-128"/>
                <a:ea typeface="メイリオ" pitchFamily="50" charset="-128"/>
                <a:cs typeface="メイリオ" pitchFamily="50" charset="-128"/>
              </a:rPr>
              <a:t>R1-L3</a:t>
            </a:r>
            <a:endParaRPr kumimoji="1" lang="ja-JP" altLang="en-US" sz="2000" dirty="0">
              <a:latin typeface="メイリオ" pitchFamily="50" charset="-128"/>
              <a:ea typeface="メイリオ" pitchFamily="50" charset="-128"/>
              <a:cs typeface="メイリオ" pitchFamily="50" charset="-128"/>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9144000" cy="14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b" anchorCtr="0"/>
          <a:lstStyle/>
          <a:p>
            <a:pPr algn="ctr"/>
            <a:r>
              <a:rPr lang="ja-JP" altLang="en-US" sz="2800" dirty="0" smtClean="0">
                <a:latin typeface="メイリオ" pitchFamily="50" charset="-128"/>
                <a:ea typeface="メイリオ" pitchFamily="50" charset="-128"/>
                <a:cs typeface="メイリオ" pitchFamily="50" charset="-128"/>
              </a:rPr>
              <a:t>評価指標について</a:t>
            </a:r>
            <a:endParaRPr lang="en-US" altLang="ja-JP" sz="2800" dirty="0" smtClean="0">
              <a:latin typeface="メイリオ" pitchFamily="50" charset="-128"/>
              <a:ea typeface="メイリオ" pitchFamily="50" charset="-128"/>
              <a:cs typeface="メイリオ" pitchFamily="50" charset="-128"/>
            </a:endParaRPr>
          </a:p>
        </p:txBody>
      </p:sp>
      <p:cxnSp>
        <p:nvCxnSpPr>
          <p:cNvPr id="4" name="直線コネクタ 3"/>
          <p:cNvCxnSpPr/>
          <p:nvPr/>
        </p:nvCxnSpPr>
        <p:spPr>
          <a:xfrm>
            <a:off x="0" y="1556792"/>
            <a:ext cx="9144000" cy="0"/>
          </a:xfrm>
          <a:prstGeom prst="line">
            <a:avLst/>
          </a:prstGeom>
          <a:ln w="1270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 name="正方形/長方形 4"/>
          <p:cNvSpPr/>
          <p:nvPr/>
        </p:nvSpPr>
        <p:spPr>
          <a:xfrm>
            <a:off x="0" y="1674000"/>
            <a:ext cx="9144000" cy="51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t" anchorCtr="0"/>
          <a:lstStyle/>
          <a:p>
            <a:endParaRPr lang="en-US" altLang="ja-JP" sz="2000" dirty="0">
              <a:solidFill>
                <a:schemeClr val="tx1"/>
              </a:solidFill>
              <a:latin typeface="メイリオ" pitchFamily="50" charset="-128"/>
              <a:ea typeface="メイリオ" pitchFamily="50" charset="-128"/>
              <a:cs typeface="メイリオ" pitchFamily="50" charset="-128"/>
            </a:endParaRPr>
          </a:p>
        </p:txBody>
      </p:sp>
      <p:sp>
        <p:nvSpPr>
          <p:cNvPr id="6" name="スライド番号プレースホルダ 5"/>
          <p:cNvSpPr>
            <a:spLocks noGrp="1"/>
          </p:cNvSpPr>
          <p:nvPr>
            <p:ph type="sldNum" sz="quarter" idx="12"/>
          </p:nvPr>
        </p:nvSpPr>
        <p:spPr/>
        <p:txBody>
          <a:bodyPr/>
          <a:lstStyle/>
          <a:p>
            <a:fld id="{0070F415-5C27-48AD-A2B0-91CAF6ED7DCA}" type="slidenum">
              <a:rPr kumimoji="1" lang="ja-JP" altLang="en-US" smtClean="0"/>
              <a:pPr/>
              <a:t>25</a:t>
            </a:fld>
            <a:endParaRPr kumimoji="1" lang="ja-JP" altLang="en-US"/>
          </a:p>
        </p:txBody>
      </p:sp>
      <p:graphicFrame>
        <p:nvGraphicFramePr>
          <p:cNvPr id="7" name="表 6"/>
          <p:cNvGraphicFramePr>
            <a:graphicFrameLocks noGrp="1"/>
          </p:cNvGraphicFramePr>
          <p:nvPr/>
        </p:nvGraphicFramePr>
        <p:xfrm>
          <a:off x="180000" y="2060848"/>
          <a:ext cx="8784000" cy="4206240"/>
        </p:xfrm>
        <a:graphic>
          <a:graphicData uri="http://schemas.openxmlformats.org/drawingml/2006/table">
            <a:tbl>
              <a:tblPr bandRow="1">
                <a:tableStyleId>{D7AC3CCA-C797-4891-BE02-D94E43425B78}</a:tableStyleId>
              </a:tblPr>
              <a:tblGrid>
                <a:gridCol w="1956921"/>
                <a:gridCol w="1139423"/>
                <a:gridCol w="5687656"/>
              </a:tblGrid>
              <a:tr h="324000">
                <a:tc>
                  <a:txBody>
                    <a:bodyPr/>
                    <a:lstStyle/>
                    <a:p>
                      <a:pPr algn="ctr"/>
                      <a:r>
                        <a:rPr kumimoji="1" lang="en-US" altLang="ja-JP" b="1" i="1" dirty="0" smtClean="0">
                          <a:latin typeface="メイリオ" pitchFamily="50" charset="-128"/>
                          <a:ea typeface="メイリオ" pitchFamily="50" charset="-128"/>
                          <a:cs typeface="メイリオ" pitchFamily="50" charset="-128"/>
                        </a:rPr>
                        <a:t>Accuracy</a:t>
                      </a:r>
                      <a:endParaRPr kumimoji="1" lang="ja-JP" altLang="en-US" b="1" i="1" dirty="0">
                        <a:latin typeface="メイリオ" pitchFamily="50" charset="-128"/>
                        <a:ea typeface="メイリオ" pitchFamily="50" charset="-128"/>
                        <a:cs typeface="メイリオ" pitchFamily="50" charset="-128"/>
                      </a:endParaRPr>
                    </a:p>
                  </a:txBody>
                  <a:tcPr anchor="ctr"/>
                </a:tc>
                <a:tc>
                  <a:txBody>
                    <a:bodyPr/>
                    <a:lstStyle/>
                    <a:p>
                      <a:r>
                        <a:rPr kumimoji="1" lang="ja-JP" altLang="en-US" dirty="0" smtClean="0">
                          <a:latin typeface="メイリオ" pitchFamily="50" charset="-128"/>
                          <a:ea typeface="メイリオ" pitchFamily="50" charset="-128"/>
                          <a:cs typeface="メイリオ" pitchFamily="50" charset="-128"/>
                        </a:rPr>
                        <a:t>正確度，正解率．</a:t>
                      </a:r>
                      <a:endParaRPr kumimoji="1" lang="ja-JP" altLang="en-US" dirty="0">
                        <a:latin typeface="メイリオ" pitchFamily="50" charset="-128"/>
                        <a:ea typeface="メイリオ" pitchFamily="50" charset="-128"/>
                        <a:cs typeface="メイリオ" pitchFamily="50" charset="-128"/>
                      </a:endParaRPr>
                    </a:p>
                  </a:txBody>
                  <a:tcPr/>
                </a:tc>
                <a:tc>
                  <a:txBody>
                    <a:bodyPr/>
                    <a:lstStyle/>
                    <a:p>
                      <a:r>
                        <a:rPr kumimoji="1" lang="ja-JP" altLang="en-US" sz="1800" kern="1200" baseline="0" dirty="0" smtClean="0">
                          <a:solidFill>
                            <a:schemeClr val="dk1"/>
                          </a:solidFill>
                          <a:latin typeface="+mn-lt"/>
                          <a:ea typeface="+mn-ea"/>
                          <a:cs typeface="+mn-cs"/>
                        </a:rPr>
                        <a:t>結果画像全体における正解画像の画素値と一致した割合．</a:t>
                      </a:r>
                      <a:endParaRPr kumimoji="1" lang="ja-JP" altLang="en-US" dirty="0">
                        <a:latin typeface="メイリオ" pitchFamily="50" charset="-128"/>
                        <a:ea typeface="メイリオ" pitchFamily="50" charset="-128"/>
                        <a:cs typeface="メイリオ" pitchFamily="50" charset="-128"/>
                      </a:endParaRPr>
                    </a:p>
                  </a:txBody>
                  <a:tcPr/>
                </a:tc>
              </a:tr>
              <a:tr h="324000">
                <a:tc>
                  <a:txBody>
                    <a:bodyPr/>
                    <a:lstStyle/>
                    <a:p>
                      <a:pPr algn="ctr"/>
                      <a:r>
                        <a:rPr kumimoji="1" lang="en-US" altLang="ja-JP" b="1" i="1" dirty="0" smtClean="0">
                          <a:latin typeface="メイリオ" pitchFamily="50" charset="-128"/>
                          <a:ea typeface="メイリオ" pitchFamily="50" charset="-128"/>
                          <a:cs typeface="メイリオ" pitchFamily="50" charset="-128"/>
                        </a:rPr>
                        <a:t>Precision</a:t>
                      </a:r>
                      <a:endParaRPr kumimoji="1" lang="ja-JP" altLang="en-US" b="1" i="1" dirty="0">
                        <a:latin typeface="メイリオ" pitchFamily="50" charset="-128"/>
                        <a:ea typeface="メイリオ" pitchFamily="50" charset="-128"/>
                        <a:cs typeface="メイリオ" pitchFamily="50" charset="-128"/>
                      </a:endParaRPr>
                    </a:p>
                  </a:txBody>
                  <a:tcPr anchor="ctr"/>
                </a:tc>
                <a:tc>
                  <a:txBody>
                    <a:bodyPr/>
                    <a:lstStyle/>
                    <a:p>
                      <a:r>
                        <a:rPr kumimoji="1" lang="ja-JP" altLang="en-US" sz="1800" kern="1200" baseline="0" dirty="0" smtClean="0"/>
                        <a:t>適合率，精度．</a:t>
                      </a:r>
                      <a:endParaRPr kumimoji="1" lang="ja-JP" altLang="en-US" dirty="0">
                        <a:latin typeface="メイリオ" pitchFamily="50" charset="-128"/>
                        <a:ea typeface="メイリオ" pitchFamily="50" charset="-128"/>
                        <a:cs typeface="メイリオ" pitchFamily="50" charset="-128"/>
                      </a:endParaRPr>
                    </a:p>
                  </a:txBody>
                  <a:tcPr/>
                </a:tc>
                <a:tc>
                  <a:txBody>
                    <a:bodyPr/>
                    <a:lstStyle/>
                    <a:p>
                      <a:r>
                        <a:rPr kumimoji="1" lang="ja-JP" altLang="en-US" sz="1800" kern="1200" baseline="0" dirty="0" smtClean="0">
                          <a:solidFill>
                            <a:schemeClr val="dk1"/>
                          </a:solidFill>
                          <a:latin typeface="+mn-lt"/>
                          <a:ea typeface="+mn-ea"/>
                          <a:cs typeface="+mn-cs"/>
                        </a:rPr>
                        <a:t>結果画像においてオブジェクトピクセルとして抽出されたピクセルが，実</a:t>
                      </a:r>
                    </a:p>
                    <a:p>
                      <a:r>
                        <a:rPr kumimoji="1" lang="ja-JP" altLang="en-US" sz="1800" kern="1200" baseline="0" dirty="0" smtClean="0">
                          <a:solidFill>
                            <a:schemeClr val="dk1"/>
                          </a:solidFill>
                          <a:latin typeface="+mn-lt"/>
                          <a:ea typeface="+mn-ea"/>
                          <a:cs typeface="+mn-cs"/>
                        </a:rPr>
                        <a:t>際に正解画像のオブジェクトピクセルであった割合．</a:t>
                      </a:r>
                      <a:endParaRPr kumimoji="1" lang="ja-JP" altLang="en-US" dirty="0">
                        <a:latin typeface="メイリオ" pitchFamily="50" charset="-128"/>
                        <a:ea typeface="メイリオ" pitchFamily="50" charset="-128"/>
                        <a:cs typeface="メイリオ" pitchFamily="50" charset="-128"/>
                      </a:endParaRPr>
                    </a:p>
                  </a:txBody>
                  <a:tcPr/>
                </a:tc>
              </a:tr>
              <a:tr h="324000">
                <a:tc>
                  <a:txBody>
                    <a:bodyPr/>
                    <a:lstStyle/>
                    <a:p>
                      <a:pPr algn="ctr"/>
                      <a:r>
                        <a:rPr kumimoji="1" lang="en-US" altLang="ja-JP" b="1" i="1" dirty="0" smtClean="0">
                          <a:latin typeface="メイリオ" pitchFamily="50" charset="-128"/>
                          <a:ea typeface="メイリオ" pitchFamily="50" charset="-128"/>
                          <a:cs typeface="メイリオ" pitchFamily="50" charset="-128"/>
                        </a:rPr>
                        <a:t>Recall</a:t>
                      </a:r>
                      <a:endParaRPr kumimoji="1" lang="ja-JP" altLang="en-US" b="1" i="1" dirty="0">
                        <a:latin typeface="メイリオ" pitchFamily="50" charset="-128"/>
                        <a:ea typeface="メイリオ" pitchFamily="50" charset="-128"/>
                        <a:cs typeface="メイリオ" pitchFamily="50" charset="-128"/>
                      </a:endParaRPr>
                    </a:p>
                  </a:txBody>
                  <a:tcPr anchor="ctr"/>
                </a:tc>
                <a:tc>
                  <a:txBody>
                    <a:bodyPr/>
                    <a:lstStyle/>
                    <a:p>
                      <a:r>
                        <a:rPr kumimoji="1" lang="ja-JP" altLang="en-US" sz="1800" kern="1200" baseline="0" dirty="0" smtClean="0"/>
                        <a:t>再現率．</a:t>
                      </a:r>
                      <a:endParaRPr kumimoji="1" lang="ja-JP" altLang="en-US" dirty="0">
                        <a:latin typeface="メイリオ" pitchFamily="50" charset="-128"/>
                        <a:ea typeface="メイリオ" pitchFamily="50" charset="-128"/>
                        <a:cs typeface="メイリオ" pitchFamily="50" charset="-128"/>
                      </a:endParaRPr>
                    </a:p>
                  </a:txBody>
                  <a:tcPr/>
                </a:tc>
                <a:tc>
                  <a:txBody>
                    <a:bodyPr/>
                    <a:lstStyle/>
                    <a:p>
                      <a:r>
                        <a:rPr kumimoji="1" lang="ja-JP" altLang="en-US" sz="1800" kern="1200" baseline="0" dirty="0" smtClean="0">
                          <a:solidFill>
                            <a:schemeClr val="tx1"/>
                          </a:solidFill>
                          <a:latin typeface="+mn-lt"/>
                          <a:ea typeface="+mn-ea"/>
                          <a:cs typeface="+mn-cs"/>
                        </a:rPr>
                        <a:t>正解画像のオブジェクトピクセルのうち，結果画像においてオブジェクトピクセルとして抽出された割合．</a:t>
                      </a:r>
                      <a:endParaRPr kumimoji="1" lang="ja-JP" altLang="en-US" dirty="0">
                        <a:latin typeface="メイリオ" pitchFamily="50" charset="-128"/>
                        <a:ea typeface="メイリオ" pitchFamily="50" charset="-128"/>
                        <a:cs typeface="メイリオ" pitchFamily="50" charset="-128"/>
                      </a:endParaRPr>
                    </a:p>
                  </a:txBody>
                  <a:tcPr/>
                </a:tc>
              </a:tr>
              <a:tr h="324000">
                <a:tc>
                  <a:txBody>
                    <a:bodyPr/>
                    <a:lstStyle/>
                    <a:p>
                      <a:pPr algn="ctr"/>
                      <a:r>
                        <a:rPr kumimoji="1" lang="en-US" altLang="ja-JP" b="1" i="1" dirty="0" smtClean="0">
                          <a:latin typeface="メイリオ" pitchFamily="50" charset="-128"/>
                          <a:ea typeface="メイリオ" pitchFamily="50" charset="-128"/>
                          <a:cs typeface="メイリオ" pitchFamily="50" charset="-128"/>
                        </a:rPr>
                        <a:t>Specificity</a:t>
                      </a:r>
                      <a:endParaRPr kumimoji="1" lang="ja-JP" altLang="en-US" b="1" i="1" dirty="0">
                        <a:latin typeface="メイリオ" pitchFamily="50" charset="-128"/>
                        <a:ea typeface="メイリオ" pitchFamily="50" charset="-128"/>
                        <a:cs typeface="メイリオ" pitchFamily="50" charset="-128"/>
                      </a:endParaRPr>
                    </a:p>
                  </a:txBody>
                  <a:tcPr anchor="ctr"/>
                </a:tc>
                <a:tc>
                  <a:txBody>
                    <a:bodyPr/>
                    <a:lstStyle/>
                    <a:p>
                      <a:r>
                        <a:rPr kumimoji="1" lang="ja-JP" altLang="en-US" dirty="0" smtClean="0">
                          <a:latin typeface="メイリオ" pitchFamily="50" charset="-128"/>
                          <a:ea typeface="メイリオ" pitchFamily="50" charset="-128"/>
                          <a:cs typeface="メイリオ" pitchFamily="50" charset="-128"/>
                        </a:rPr>
                        <a:t>特異度．</a:t>
                      </a:r>
                      <a:endParaRPr kumimoji="1" lang="ja-JP" altLang="en-US" dirty="0">
                        <a:latin typeface="メイリオ" pitchFamily="50" charset="-128"/>
                        <a:ea typeface="メイリオ" pitchFamily="50" charset="-128"/>
                        <a:cs typeface="メイリオ" pitchFamily="50" charset="-128"/>
                      </a:endParaRPr>
                    </a:p>
                  </a:txBody>
                  <a:tcPr/>
                </a:tc>
                <a:tc>
                  <a:txBody>
                    <a:bodyPr/>
                    <a:lstStyle/>
                    <a:p>
                      <a:r>
                        <a:rPr kumimoji="1" lang="ja-JP" altLang="en-US" sz="1800" kern="1200" baseline="0" dirty="0" smtClean="0">
                          <a:solidFill>
                            <a:schemeClr val="tx1"/>
                          </a:solidFill>
                          <a:latin typeface="+mn-lt"/>
                          <a:ea typeface="+mn-ea"/>
                          <a:cs typeface="+mn-cs"/>
                        </a:rPr>
                        <a:t>結果画像において背景ピクセルとして除去された割合．</a:t>
                      </a:r>
                      <a:endParaRPr kumimoji="1" lang="ja-JP" altLang="en-US" dirty="0">
                        <a:latin typeface="メイリオ" pitchFamily="50" charset="-128"/>
                        <a:ea typeface="メイリオ" pitchFamily="50" charset="-128"/>
                        <a:cs typeface="メイリオ" pitchFamily="50" charset="-128"/>
                      </a:endParaRPr>
                    </a:p>
                  </a:txBody>
                  <a:tcPr/>
                </a:tc>
              </a:tr>
              <a:tr h="324000">
                <a:tc>
                  <a:txBody>
                    <a:bodyPr/>
                    <a:lstStyle/>
                    <a:p>
                      <a:pPr algn="ctr"/>
                      <a:r>
                        <a:rPr kumimoji="1" lang="en-US" altLang="ja-JP" b="1" i="1" dirty="0" smtClean="0">
                          <a:latin typeface="メイリオ" pitchFamily="50" charset="-128"/>
                          <a:ea typeface="メイリオ" pitchFamily="50" charset="-128"/>
                          <a:cs typeface="メイリオ" pitchFamily="50" charset="-128"/>
                        </a:rPr>
                        <a:t>F-measure</a:t>
                      </a:r>
                      <a:endParaRPr kumimoji="1" lang="ja-JP" altLang="en-US" b="1" i="1" dirty="0">
                        <a:latin typeface="メイリオ" pitchFamily="50" charset="-128"/>
                        <a:ea typeface="メイリオ" pitchFamily="50" charset="-128"/>
                        <a:cs typeface="メイリオ" pitchFamily="50" charset="-128"/>
                      </a:endParaRPr>
                    </a:p>
                  </a:txBody>
                  <a:tcPr anchor="ctr"/>
                </a:tc>
                <a:tc>
                  <a:txBody>
                    <a:bodyPr/>
                    <a:lstStyle/>
                    <a:p>
                      <a:r>
                        <a:rPr kumimoji="1" lang="en-US" altLang="ja-JP" sz="1800" kern="1200" baseline="0" dirty="0" smtClean="0"/>
                        <a:t>F </a:t>
                      </a:r>
                      <a:r>
                        <a:rPr kumimoji="1" lang="ja-JP" altLang="en-US" sz="1800" kern="1200" baseline="0" dirty="0" smtClean="0"/>
                        <a:t>値．</a:t>
                      </a:r>
                      <a:endParaRPr kumimoji="1" lang="ja-JP" altLang="en-US" dirty="0">
                        <a:latin typeface="メイリオ" pitchFamily="50" charset="-128"/>
                        <a:ea typeface="メイリオ" pitchFamily="50" charset="-128"/>
                        <a:cs typeface="メイリオ" pitchFamily="50" charset="-128"/>
                      </a:endParaRPr>
                    </a:p>
                  </a:txBody>
                  <a:tcPr/>
                </a:tc>
                <a:tc>
                  <a:txBody>
                    <a:bodyPr/>
                    <a:lstStyle/>
                    <a:p>
                      <a:r>
                        <a:rPr kumimoji="1" lang="en-US" altLang="ja-JP" sz="1800" kern="1200" baseline="0" dirty="0" smtClean="0">
                          <a:solidFill>
                            <a:schemeClr val="tx1"/>
                          </a:solidFill>
                          <a:latin typeface="+mn-lt"/>
                          <a:ea typeface="+mn-ea"/>
                          <a:cs typeface="+mn-cs"/>
                        </a:rPr>
                        <a:t>Precision </a:t>
                      </a:r>
                      <a:r>
                        <a:rPr kumimoji="1" lang="ja-JP" altLang="en-US" sz="1800" kern="1200" baseline="0" dirty="0" smtClean="0">
                          <a:solidFill>
                            <a:schemeClr val="tx1"/>
                          </a:solidFill>
                          <a:latin typeface="+mn-lt"/>
                          <a:ea typeface="+mn-ea"/>
                          <a:cs typeface="+mn-cs"/>
                        </a:rPr>
                        <a:t>と</a:t>
                      </a:r>
                      <a:r>
                        <a:rPr kumimoji="1" lang="en-US" altLang="ja-JP" sz="1800" kern="1200" baseline="0" dirty="0" smtClean="0">
                          <a:solidFill>
                            <a:schemeClr val="tx1"/>
                          </a:solidFill>
                          <a:latin typeface="+mn-lt"/>
                          <a:ea typeface="+mn-ea"/>
                          <a:cs typeface="+mn-cs"/>
                        </a:rPr>
                        <a:t>Recall </a:t>
                      </a:r>
                      <a:r>
                        <a:rPr kumimoji="1" lang="ja-JP" altLang="en-US" sz="1800" kern="1200" baseline="0" dirty="0" smtClean="0">
                          <a:solidFill>
                            <a:schemeClr val="tx1"/>
                          </a:solidFill>
                          <a:latin typeface="+mn-lt"/>
                          <a:ea typeface="+mn-ea"/>
                          <a:cs typeface="+mn-cs"/>
                        </a:rPr>
                        <a:t>の調和平均．</a:t>
                      </a:r>
                      <a:endParaRPr kumimoji="1" lang="ja-JP" altLang="en-US" dirty="0">
                        <a:latin typeface="メイリオ" pitchFamily="50" charset="-128"/>
                        <a:ea typeface="メイリオ" pitchFamily="50" charset="-128"/>
                        <a:cs typeface="メイリオ" pitchFamily="50" charset="-128"/>
                      </a:endParaRPr>
                    </a:p>
                  </a:txBody>
                  <a:tcPr/>
                </a:tc>
              </a:tr>
              <a:tr h="324000">
                <a:tc>
                  <a:txBody>
                    <a:bodyPr/>
                    <a:lstStyle/>
                    <a:p>
                      <a:pPr algn="ctr"/>
                      <a:r>
                        <a:rPr kumimoji="1" lang="en-US" altLang="ja-JP" b="1" i="1" dirty="0" smtClean="0">
                          <a:latin typeface="メイリオ" pitchFamily="50" charset="-128"/>
                          <a:ea typeface="メイリオ" pitchFamily="50" charset="-128"/>
                          <a:cs typeface="メイリオ" pitchFamily="50" charset="-128"/>
                        </a:rPr>
                        <a:t>False</a:t>
                      </a:r>
                      <a:r>
                        <a:rPr kumimoji="1" lang="ja-JP" altLang="en-US" b="1" i="1" dirty="0" smtClean="0">
                          <a:latin typeface="メイリオ" pitchFamily="50" charset="-128"/>
                          <a:ea typeface="メイリオ" pitchFamily="50" charset="-128"/>
                          <a:cs typeface="メイリオ" pitchFamily="50" charset="-128"/>
                        </a:rPr>
                        <a:t> </a:t>
                      </a:r>
                      <a:r>
                        <a:rPr kumimoji="1" lang="en-US" altLang="ja-JP" b="1" i="1" dirty="0" smtClean="0">
                          <a:latin typeface="メイリオ" pitchFamily="50" charset="-128"/>
                          <a:ea typeface="メイリオ" pitchFamily="50" charset="-128"/>
                          <a:cs typeface="メイリオ" pitchFamily="50" charset="-128"/>
                        </a:rPr>
                        <a:t>Addition</a:t>
                      </a:r>
                      <a:endParaRPr kumimoji="1" lang="ja-JP" altLang="en-US" b="1" i="1" dirty="0">
                        <a:latin typeface="メイリオ" pitchFamily="50" charset="-128"/>
                        <a:ea typeface="メイリオ" pitchFamily="50" charset="-128"/>
                        <a:cs typeface="メイリオ" pitchFamily="50" charset="-128"/>
                      </a:endParaRPr>
                    </a:p>
                  </a:txBody>
                  <a:tcPr anchor="ctr"/>
                </a:tc>
                <a:tc>
                  <a:txBody>
                    <a:bodyPr/>
                    <a:lstStyle/>
                    <a:p>
                      <a:endParaRPr kumimoji="1" lang="ja-JP" altLang="en-US" dirty="0">
                        <a:latin typeface="メイリオ" pitchFamily="50" charset="-128"/>
                        <a:ea typeface="メイリオ" pitchFamily="50" charset="-128"/>
                        <a:cs typeface="メイリオ" pitchFamily="50" charset="-128"/>
                      </a:endParaRPr>
                    </a:p>
                  </a:txBody>
                  <a:tcPr/>
                </a:tc>
                <a:tc>
                  <a:txBody>
                    <a:bodyPr/>
                    <a:lstStyle/>
                    <a:p>
                      <a:r>
                        <a:rPr kumimoji="1" lang="ja-JP" altLang="en-US" sz="1800" kern="1200" baseline="0" dirty="0" smtClean="0">
                          <a:solidFill>
                            <a:schemeClr val="tx1"/>
                          </a:solidFill>
                          <a:latin typeface="+mn-lt"/>
                          <a:ea typeface="+mn-ea"/>
                          <a:cs typeface="+mn-cs"/>
                        </a:rPr>
                        <a:t>正解画像の背景ピクセルに対する結果画像の誤抽出ピクセルの割合．</a:t>
                      </a:r>
                      <a:endParaRPr kumimoji="1" lang="ja-JP" altLang="en-US" dirty="0">
                        <a:latin typeface="メイリオ" pitchFamily="50" charset="-128"/>
                        <a:ea typeface="メイリオ" pitchFamily="50" charset="-128"/>
                        <a:cs typeface="メイリオ" pitchFamily="50" charset="-128"/>
                      </a:endParaRPr>
                    </a:p>
                  </a:txBody>
                  <a:tcPr/>
                </a:tc>
              </a:tr>
              <a:tr h="324000">
                <a:tc>
                  <a:txBody>
                    <a:bodyPr/>
                    <a:lstStyle/>
                    <a:p>
                      <a:pPr algn="ctr"/>
                      <a:r>
                        <a:rPr kumimoji="1" lang="en-US" altLang="ja-JP" b="1" i="1" dirty="0" smtClean="0">
                          <a:latin typeface="メイリオ" pitchFamily="50" charset="-128"/>
                          <a:ea typeface="メイリオ" pitchFamily="50" charset="-128"/>
                          <a:cs typeface="メイリオ" pitchFamily="50" charset="-128"/>
                        </a:rPr>
                        <a:t>False</a:t>
                      </a:r>
                      <a:r>
                        <a:rPr kumimoji="1" lang="ja-JP" altLang="en-US" b="1" i="1" dirty="0" smtClean="0">
                          <a:latin typeface="メイリオ" pitchFamily="50" charset="-128"/>
                          <a:ea typeface="メイリオ" pitchFamily="50" charset="-128"/>
                          <a:cs typeface="メイリオ" pitchFamily="50" charset="-128"/>
                        </a:rPr>
                        <a:t> </a:t>
                      </a:r>
                      <a:r>
                        <a:rPr kumimoji="1" lang="en-US" altLang="ja-JP" b="1" i="1" dirty="0" smtClean="0">
                          <a:latin typeface="メイリオ" pitchFamily="50" charset="-128"/>
                          <a:ea typeface="メイリオ" pitchFamily="50" charset="-128"/>
                          <a:cs typeface="メイリオ" pitchFamily="50" charset="-128"/>
                        </a:rPr>
                        <a:t>Deletion</a:t>
                      </a:r>
                      <a:endParaRPr kumimoji="1" lang="ja-JP" altLang="en-US" b="1" i="1" dirty="0">
                        <a:latin typeface="メイリオ" pitchFamily="50" charset="-128"/>
                        <a:ea typeface="メイリオ" pitchFamily="50" charset="-128"/>
                        <a:cs typeface="メイリオ" pitchFamily="50" charset="-128"/>
                      </a:endParaRPr>
                    </a:p>
                  </a:txBody>
                  <a:tcPr anchor="ctr"/>
                </a:tc>
                <a:tc>
                  <a:txBody>
                    <a:bodyPr/>
                    <a:lstStyle/>
                    <a:p>
                      <a:endParaRPr kumimoji="1" lang="ja-JP" altLang="en-US" dirty="0">
                        <a:latin typeface="メイリオ" pitchFamily="50" charset="-128"/>
                        <a:ea typeface="メイリオ" pitchFamily="50" charset="-128"/>
                        <a:cs typeface="メイリオ"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kern="1200" baseline="0" dirty="0" smtClean="0">
                          <a:solidFill>
                            <a:schemeClr val="tx1"/>
                          </a:solidFill>
                          <a:latin typeface="+mn-lt"/>
                          <a:ea typeface="+mn-ea"/>
                          <a:cs typeface="+mn-cs"/>
                        </a:rPr>
                        <a:t>正解画像のオブジェクトピクセルに対する結果画像の抽出不足ピクセルの割合．</a:t>
                      </a:r>
                      <a:endParaRPr kumimoji="1" lang="ja-JP" altLang="en-US" dirty="0" smtClean="0"/>
                    </a:p>
                  </a:txBody>
                  <a:tcPr/>
                </a:tc>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9144000" cy="14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b" anchorCtr="0"/>
          <a:lstStyle/>
          <a:p>
            <a:pPr algn="ctr"/>
            <a:r>
              <a:rPr lang="ja-JP" altLang="en-US" sz="2800" dirty="0" smtClean="0">
                <a:latin typeface="メイリオ" pitchFamily="50" charset="-128"/>
                <a:ea typeface="メイリオ" pitchFamily="50" charset="-128"/>
                <a:cs typeface="メイリオ" pitchFamily="50" charset="-128"/>
              </a:rPr>
              <a:t>評価指標について</a:t>
            </a:r>
            <a:endParaRPr lang="en-US" altLang="ja-JP" sz="2800" dirty="0" smtClean="0">
              <a:latin typeface="メイリオ" pitchFamily="50" charset="-128"/>
              <a:ea typeface="メイリオ" pitchFamily="50" charset="-128"/>
              <a:cs typeface="メイリオ" pitchFamily="50" charset="-128"/>
            </a:endParaRPr>
          </a:p>
        </p:txBody>
      </p:sp>
      <p:cxnSp>
        <p:nvCxnSpPr>
          <p:cNvPr id="4" name="直線コネクタ 3"/>
          <p:cNvCxnSpPr/>
          <p:nvPr/>
        </p:nvCxnSpPr>
        <p:spPr>
          <a:xfrm>
            <a:off x="0" y="1556792"/>
            <a:ext cx="9144000" cy="0"/>
          </a:xfrm>
          <a:prstGeom prst="line">
            <a:avLst/>
          </a:prstGeom>
          <a:ln w="1270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 name="正方形/長方形 4"/>
          <p:cNvSpPr/>
          <p:nvPr/>
        </p:nvSpPr>
        <p:spPr>
          <a:xfrm>
            <a:off x="0" y="1674000"/>
            <a:ext cx="9144000" cy="51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t" anchorCtr="0"/>
          <a:lstStyle/>
          <a:p>
            <a:endParaRPr lang="en-US" altLang="ja-JP" sz="2000" dirty="0">
              <a:solidFill>
                <a:schemeClr val="tx1"/>
              </a:solidFill>
              <a:latin typeface="メイリオ" pitchFamily="50" charset="-128"/>
              <a:ea typeface="メイリオ" pitchFamily="50" charset="-128"/>
              <a:cs typeface="メイリオ" pitchFamily="50" charset="-128"/>
            </a:endParaRPr>
          </a:p>
        </p:txBody>
      </p:sp>
      <p:sp>
        <p:nvSpPr>
          <p:cNvPr id="6" name="スライド番号プレースホルダ 5"/>
          <p:cNvSpPr>
            <a:spLocks noGrp="1"/>
          </p:cNvSpPr>
          <p:nvPr>
            <p:ph type="sldNum" sz="quarter" idx="12"/>
          </p:nvPr>
        </p:nvSpPr>
        <p:spPr/>
        <p:txBody>
          <a:bodyPr/>
          <a:lstStyle/>
          <a:p>
            <a:fld id="{0070F415-5C27-48AD-A2B0-91CAF6ED7DCA}" type="slidenum">
              <a:rPr kumimoji="1" lang="ja-JP" altLang="en-US" smtClean="0"/>
              <a:pPr/>
              <a:t>26</a:t>
            </a:fld>
            <a:endParaRPr kumimoji="1" lang="ja-JP" altLang="en-US"/>
          </a:p>
        </p:txBody>
      </p:sp>
      <p:pic>
        <p:nvPicPr>
          <p:cNvPr id="70658" name="Picture 2"/>
          <p:cNvPicPr>
            <a:picLocks noChangeAspect="1" noChangeArrowheads="1"/>
          </p:cNvPicPr>
          <p:nvPr/>
        </p:nvPicPr>
        <p:blipFill>
          <a:blip r:embed="rId3" cstate="print"/>
          <a:srcRect/>
          <a:stretch>
            <a:fillRect/>
          </a:stretch>
        </p:blipFill>
        <p:spPr bwMode="auto">
          <a:xfrm>
            <a:off x="467544" y="1772816"/>
            <a:ext cx="4819650" cy="4724400"/>
          </a:xfrm>
          <a:prstGeom prst="rect">
            <a:avLst/>
          </a:prstGeom>
          <a:noFill/>
          <a:ln w="9525">
            <a:noFill/>
            <a:miter lim="800000"/>
            <a:headEnd/>
            <a:tailEnd/>
          </a:ln>
        </p:spPr>
      </p:pic>
      <p:pic>
        <p:nvPicPr>
          <p:cNvPr id="70659" name="Picture 3"/>
          <p:cNvPicPr>
            <a:picLocks noChangeAspect="1" noChangeArrowheads="1"/>
          </p:cNvPicPr>
          <p:nvPr/>
        </p:nvPicPr>
        <p:blipFill>
          <a:blip r:embed="rId4" cstate="print"/>
          <a:srcRect/>
          <a:stretch>
            <a:fillRect/>
          </a:stretch>
        </p:blipFill>
        <p:spPr bwMode="auto">
          <a:xfrm>
            <a:off x="4716016" y="5205926"/>
            <a:ext cx="4283968" cy="153544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9144000" cy="14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b" anchorCtr="0"/>
          <a:lstStyle/>
          <a:p>
            <a:pPr algn="ctr"/>
            <a:r>
              <a:rPr lang="ja-JP" altLang="en-US" sz="2800" dirty="0" smtClean="0">
                <a:latin typeface="メイリオ" pitchFamily="50" charset="-128"/>
                <a:ea typeface="メイリオ" pitchFamily="50" charset="-128"/>
                <a:cs typeface="メイリオ" pitchFamily="50" charset="-128"/>
              </a:rPr>
              <a:t>評価指標について</a:t>
            </a:r>
            <a:endParaRPr lang="en-US" altLang="ja-JP" sz="2800" dirty="0" smtClean="0">
              <a:latin typeface="メイリオ" pitchFamily="50" charset="-128"/>
              <a:ea typeface="メイリオ" pitchFamily="50" charset="-128"/>
              <a:cs typeface="メイリオ" pitchFamily="50" charset="-128"/>
            </a:endParaRPr>
          </a:p>
        </p:txBody>
      </p:sp>
      <p:cxnSp>
        <p:nvCxnSpPr>
          <p:cNvPr id="4" name="直線コネクタ 3"/>
          <p:cNvCxnSpPr/>
          <p:nvPr/>
        </p:nvCxnSpPr>
        <p:spPr>
          <a:xfrm>
            <a:off x="0" y="1556792"/>
            <a:ext cx="9144000" cy="0"/>
          </a:xfrm>
          <a:prstGeom prst="line">
            <a:avLst/>
          </a:prstGeom>
          <a:ln w="1270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 name="正方形/長方形 4"/>
          <p:cNvSpPr/>
          <p:nvPr/>
        </p:nvSpPr>
        <p:spPr>
          <a:xfrm>
            <a:off x="0" y="1674000"/>
            <a:ext cx="9144000" cy="51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t" anchorCtr="0"/>
          <a:lstStyle/>
          <a:p>
            <a:endParaRPr lang="en-US" altLang="ja-JP" sz="2000" dirty="0">
              <a:solidFill>
                <a:schemeClr val="tx1"/>
              </a:solidFill>
              <a:latin typeface="メイリオ" pitchFamily="50" charset="-128"/>
              <a:ea typeface="メイリオ" pitchFamily="50" charset="-128"/>
              <a:cs typeface="メイリオ" pitchFamily="50" charset="-128"/>
            </a:endParaRPr>
          </a:p>
        </p:txBody>
      </p:sp>
      <p:sp>
        <p:nvSpPr>
          <p:cNvPr id="6" name="スライド番号プレースホルダ 5"/>
          <p:cNvSpPr>
            <a:spLocks noGrp="1"/>
          </p:cNvSpPr>
          <p:nvPr>
            <p:ph type="sldNum" sz="quarter" idx="12"/>
          </p:nvPr>
        </p:nvSpPr>
        <p:spPr/>
        <p:txBody>
          <a:bodyPr/>
          <a:lstStyle/>
          <a:p>
            <a:fld id="{0070F415-5C27-48AD-A2B0-91CAF6ED7DCA}" type="slidenum">
              <a:rPr kumimoji="1" lang="ja-JP" altLang="en-US" smtClean="0"/>
              <a:pPr/>
              <a:t>27</a:t>
            </a:fld>
            <a:endParaRPr kumimoji="1" lang="ja-JP" altLang="en-US"/>
          </a:p>
        </p:txBody>
      </p:sp>
      <p:grpSp>
        <p:nvGrpSpPr>
          <p:cNvPr id="8" name="グループ化 7"/>
          <p:cNvGrpSpPr/>
          <p:nvPr/>
        </p:nvGrpSpPr>
        <p:grpSpPr>
          <a:xfrm>
            <a:off x="1475796" y="1772816"/>
            <a:ext cx="6192408" cy="4864606"/>
            <a:chOff x="1475656" y="1844824"/>
            <a:chExt cx="6192408" cy="4864606"/>
          </a:xfrm>
        </p:grpSpPr>
        <p:pic>
          <p:nvPicPr>
            <p:cNvPr id="9" name="Picture 2" descr="C:\Users\ccilab\Desktop\160208\result_image\R1L2_fixed_threshold13_out.png"/>
            <p:cNvPicPr>
              <a:picLocks noChangeAspect="1" noChangeArrowheads="1"/>
            </p:cNvPicPr>
            <p:nvPr/>
          </p:nvPicPr>
          <p:blipFill>
            <a:blip r:embed="rId3" cstate="print"/>
            <a:srcRect/>
            <a:stretch>
              <a:fillRect/>
            </a:stretch>
          </p:blipFill>
          <p:spPr bwMode="auto">
            <a:xfrm>
              <a:off x="1475656" y="1844824"/>
              <a:ext cx="2520000" cy="4480000"/>
            </a:xfrm>
            <a:prstGeom prst="rect">
              <a:avLst/>
            </a:prstGeom>
            <a:noFill/>
          </p:spPr>
        </p:pic>
        <p:pic>
          <p:nvPicPr>
            <p:cNvPr id="10" name="Picture 3" descr="C:\Users\ccilab\Desktop\Study\Experience\Correct Image\1280_720_R1L2\R1L2_correct13.png"/>
            <p:cNvPicPr>
              <a:picLocks noChangeAspect="1" noChangeArrowheads="1"/>
            </p:cNvPicPr>
            <p:nvPr/>
          </p:nvPicPr>
          <p:blipFill>
            <a:blip r:embed="rId4" cstate="print"/>
            <a:srcRect/>
            <a:stretch>
              <a:fillRect/>
            </a:stretch>
          </p:blipFill>
          <p:spPr bwMode="auto">
            <a:xfrm>
              <a:off x="5148064" y="1844824"/>
              <a:ext cx="2520000" cy="4480000"/>
            </a:xfrm>
            <a:prstGeom prst="rect">
              <a:avLst/>
            </a:prstGeom>
            <a:noFill/>
          </p:spPr>
        </p:pic>
        <p:sp>
          <p:nvSpPr>
            <p:cNvPr id="11" name="テキスト ボックス 10"/>
            <p:cNvSpPr txBox="1"/>
            <p:nvPr/>
          </p:nvSpPr>
          <p:spPr>
            <a:xfrm>
              <a:off x="2123728" y="6309320"/>
              <a:ext cx="1210588" cy="400110"/>
            </a:xfrm>
            <a:prstGeom prst="rect">
              <a:avLst/>
            </a:prstGeom>
            <a:noFill/>
          </p:spPr>
          <p:txBody>
            <a:bodyPr wrap="none" rtlCol="0">
              <a:spAutoFit/>
            </a:bodyPr>
            <a:lstStyle/>
            <a:p>
              <a:r>
                <a:rPr lang="ja-JP" altLang="en-US" sz="2000" dirty="0" smtClean="0">
                  <a:latin typeface="メイリオ" pitchFamily="50" charset="-128"/>
                  <a:ea typeface="メイリオ" pitchFamily="50" charset="-128"/>
                  <a:cs typeface="メイリオ" pitchFamily="50" charset="-128"/>
                </a:rPr>
                <a:t>結果画像</a:t>
              </a:r>
              <a:endParaRPr kumimoji="1" lang="ja-JP" altLang="en-US" sz="2000" dirty="0">
                <a:latin typeface="メイリオ" pitchFamily="50" charset="-128"/>
                <a:ea typeface="メイリオ" pitchFamily="50" charset="-128"/>
                <a:cs typeface="メイリオ" pitchFamily="50" charset="-128"/>
              </a:endParaRPr>
            </a:p>
          </p:txBody>
        </p:sp>
        <p:sp>
          <p:nvSpPr>
            <p:cNvPr id="12" name="テキスト ボックス 11"/>
            <p:cNvSpPr txBox="1"/>
            <p:nvPr/>
          </p:nvSpPr>
          <p:spPr>
            <a:xfrm>
              <a:off x="5796136" y="6309320"/>
              <a:ext cx="1210588" cy="400110"/>
            </a:xfrm>
            <a:prstGeom prst="rect">
              <a:avLst/>
            </a:prstGeom>
            <a:noFill/>
          </p:spPr>
          <p:txBody>
            <a:bodyPr wrap="none" rtlCol="0">
              <a:spAutoFit/>
            </a:bodyPr>
            <a:lstStyle/>
            <a:p>
              <a:r>
                <a:rPr lang="ja-JP" altLang="en-US" sz="2000" dirty="0" smtClean="0">
                  <a:latin typeface="メイリオ" pitchFamily="50" charset="-128"/>
                  <a:ea typeface="メイリオ" pitchFamily="50" charset="-128"/>
                  <a:cs typeface="メイリオ" pitchFamily="50" charset="-128"/>
                </a:rPr>
                <a:t>正解画像</a:t>
              </a:r>
              <a:endParaRPr kumimoji="1" lang="ja-JP" altLang="en-US" sz="2000" dirty="0">
                <a:latin typeface="メイリオ" pitchFamily="50" charset="-128"/>
                <a:ea typeface="メイリオ" pitchFamily="50" charset="-128"/>
                <a:cs typeface="メイリオ" pitchFamily="50" charset="-128"/>
              </a:endParaRPr>
            </a:p>
          </p:txBody>
        </p:sp>
      </p:gr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9144000" cy="14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b" anchorCtr="0"/>
          <a:lstStyle/>
          <a:p>
            <a:pPr algn="ctr"/>
            <a:r>
              <a:rPr lang="ja-JP" altLang="en-US" sz="2800" dirty="0" smtClean="0">
                <a:latin typeface="メイリオ" pitchFamily="50" charset="-128"/>
                <a:ea typeface="メイリオ" pitchFamily="50" charset="-128"/>
                <a:cs typeface="メイリオ" pitchFamily="50" charset="-128"/>
              </a:rPr>
              <a:t>分散を考慮したマスク作成法</a:t>
            </a:r>
            <a:endParaRPr lang="en-US" altLang="ja-JP" sz="2800" dirty="0" smtClean="0">
              <a:latin typeface="メイリオ" pitchFamily="50" charset="-128"/>
              <a:ea typeface="メイリオ" pitchFamily="50" charset="-128"/>
              <a:cs typeface="メイリオ" pitchFamily="50" charset="-128"/>
            </a:endParaRPr>
          </a:p>
        </p:txBody>
      </p:sp>
      <p:cxnSp>
        <p:nvCxnSpPr>
          <p:cNvPr id="4" name="直線コネクタ 3"/>
          <p:cNvCxnSpPr/>
          <p:nvPr/>
        </p:nvCxnSpPr>
        <p:spPr>
          <a:xfrm>
            <a:off x="0" y="1556792"/>
            <a:ext cx="9144000" cy="0"/>
          </a:xfrm>
          <a:prstGeom prst="line">
            <a:avLst/>
          </a:prstGeom>
          <a:ln w="1270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 name="正方形/長方形 4"/>
          <p:cNvSpPr/>
          <p:nvPr/>
        </p:nvSpPr>
        <p:spPr>
          <a:xfrm>
            <a:off x="0" y="1674000"/>
            <a:ext cx="9144000" cy="51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t" anchorCtr="0"/>
          <a:lstStyle/>
          <a:p>
            <a:endParaRPr lang="en-US" altLang="ja-JP" sz="2000" dirty="0">
              <a:solidFill>
                <a:schemeClr val="tx1"/>
              </a:solidFill>
              <a:latin typeface="メイリオ" pitchFamily="50" charset="-128"/>
              <a:ea typeface="メイリオ" pitchFamily="50" charset="-128"/>
              <a:cs typeface="メイリオ" pitchFamily="50" charset="-128"/>
            </a:endParaRPr>
          </a:p>
        </p:txBody>
      </p:sp>
      <p:sp>
        <p:nvSpPr>
          <p:cNvPr id="6" name="スライド番号プレースホルダ 5"/>
          <p:cNvSpPr>
            <a:spLocks noGrp="1"/>
          </p:cNvSpPr>
          <p:nvPr>
            <p:ph type="sldNum" sz="quarter" idx="12"/>
          </p:nvPr>
        </p:nvSpPr>
        <p:spPr/>
        <p:txBody>
          <a:bodyPr/>
          <a:lstStyle/>
          <a:p>
            <a:fld id="{0070F415-5C27-48AD-A2B0-91CAF6ED7DCA}" type="slidenum">
              <a:rPr kumimoji="1" lang="ja-JP" altLang="en-US" smtClean="0"/>
              <a:pPr/>
              <a:t>28</a:t>
            </a:fld>
            <a:endParaRPr kumimoji="1" lang="ja-JP" altLang="en-US"/>
          </a:p>
        </p:txBody>
      </p:sp>
      <p:pic>
        <p:nvPicPr>
          <p:cNvPr id="48129" name="Picture 1"/>
          <p:cNvPicPr>
            <a:picLocks noChangeAspect="1" noChangeArrowheads="1"/>
          </p:cNvPicPr>
          <p:nvPr/>
        </p:nvPicPr>
        <p:blipFill>
          <a:blip r:embed="rId3" cstate="print"/>
          <a:srcRect/>
          <a:stretch>
            <a:fillRect/>
          </a:stretch>
        </p:blipFill>
        <p:spPr bwMode="auto">
          <a:xfrm>
            <a:off x="609600" y="2782813"/>
            <a:ext cx="7924800" cy="1438275"/>
          </a:xfrm>
          <a:prstGeom prst="rect">
            <a:avLst/>
          </a:prstGeom>
          <a:noFill/>
          <a:ln w="9525">
            <a:noFill/>
            <a:miter lim="800000"/>
            <a:headEnd/>
            <a:tailEnd/>
          </a:ln>
        </p:spPr>
      </p:pic>
      <p:pic>
        <p:nvPicPr>
          <p:cNvPr id="69634" name="Picture 2"/>
          <p:cNvPicPr>
            <a:picLocks noChangeAspect="1" noChangeArrowheads="1"/>
          </p:cNvPicPr>
          <p:nvPr/>
        </p:nvPicPr>
        <p:blipFill>
          <a:blip r:embed="rId4" cstate="print"/>
          <a:srcRect/>
          <a:stretch>
            <a:fillRect/>
          </a:stretch>
        </p:blipFill>
        <p:spPr bwMode="auto">
          <a:xfrm>
            <a:off x="0" y="4653136"/>
            <a:ext cx="9144000" cy="69692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9144000" cy="14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b" anchorCtr="0"/>
          <a:lstStyle/>
          <a:p>
            <a:pPr algn="ctr"/>
            <a:r>
              <a:rPr lang="ja-JP" altLang="en-US" sz="2800" dirty="0" smtClean="0">
                <a:latin typeface="メイリオ" pitchFamily="50" charset="-128"/>
                <a:ea typeface="メイリオ" pitchFamily="50" charset="-128"/>
                <a:cs typeface="メイリオ" pitchFamily="50" charset="-128"/>
              </a:rPr>
              <a:t>リアルタイム性について</a:t>
            </a:r>
            <a:endParaRPr lang="en-US" altLang="ja-JP" sz="2800" dirty="0" smtClean="0">
              <a:latin typeface="メイリオ" pitchFamily="50" charset="-128"/>
              <a:ea typeface="メイリオ" pitchFamily="50" charset="-128"/>
              <a:cs typeface="メイリオ" pitchFamily="50" charset="-128"/>
            </a:endParaRPr>
          </a:p>
        </p:txBody>
      </p:sp>
      <p:cxnSp>
        <p:nvCxnSpPr>
          <p:cNvPr id="4" name="直線コネクタ 3"/>
          <p:cNvCxnSpPr/>
          <p:nvPr/>
        </p:nvCxnSpPr>
        <p:spPr>
          <a:xfrm>
            <a:off x="0" y="1556792"/>
            <a:ext cx="9144000" cy="0"/>
          </a:xfrm>
          <a:prstGeom prst="line">
            <a:avLst/>
          </a:prstGeom>
          <a:ln w="1270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 name="スライド番号プレースホルダ 5"/>
          <p:cNvSpPr>
            <a:spLocks noGrp="1"/>
          </p:cNvSpPr>
          <p:nvPr>
            <p:ph type="sldNum" sz="quarter" idx="12"/>
          </p:nvPr>
        </p:nvSpPr>
        <p:spPr/>
        <p:txBody>
          <a:bodyPr/>
          <a:lstStyle/>
          <a:p>
            <a:fld id="{0070F415-5C27-48AD-A2B0-91CAF6ED7DCA}" type="slidenum">
              <a:rPr kumimoji="1" lang="ja-JP" altLang="en-US" smtClean="0"/>
              <a:pPr/>
              <a:t>29</a:t>
            </a:fld>
            <a:endParaRPr kumimoji="1" lang="ja-JP" altLang="en-US"/>
          </a:p>
        </p:txBody>
      </p:sp>
      <p:sp>
        <p:nvSpPr>
          <p:cNvPr id="9" name="テキスト ボックス 8"/>
          <p:cNvSpPr txBox="1"/>
          <p:nvPr/>
        </p:nvSpPr>
        <p:spPr>
          <a:xfrm>
            <a:off x="5419904" y="6402814"/>
            <a:ext cx="3724096" cy="338554"/>
          </a:xfrm>
          <a:prstGeom prst="rect">
            <a:avLst/>
          </a:prstGeom>
          <a:noFill/>
        </p:spPr>
        <p:txBody>
          <a:bodyPr wrap="none" rtlCol="0">
            <a:spAutoFit/>
          </a:bodyPr>
          <a:lstStyle/>
          <a:p>
            <a:r>
              <a:rPr lang="en-US" altLang="ja-JP" sz="1600" dirty="0" smtClean="0">
                <a:latin typeface="メイリオ" pitchFamily="50" charset="-128"/>
                <a:ea typeface="メイリオ" pitchFamily="50" charset="-128"/>
                <a:cs typeface="メイリオ" pitchFamily="50" charset="-128"/>
              </a:rPr>
              <a:t>※</a:t>
            </a:r>
            <a:r>
              <a:rPr lang="ja-JP" altLang="en-US" sz="1600" dirty="0" smtClean="0">
                <a:latin typeface="メイリオ" pitchFamily="50" charset="-128"/>
                <a:ea typeface="メイリオ" pitchFamily="50" charset="-128"/>
                <a:cs typeface="メイリオ" pitchFamily="50" charset="-128"/>
              </a:rPr>
              <a:t>それぞれ</a:t>
            </a:r>
            <a:r>
              <a:rPr lang="en-US" altLang="ja-JP" sz="1600" dirty="0" smtClean="0">
                <a:latin typeface="メイリオ" pitchFamily="50" charset="-128"/>
                <a:ea typeface="メイリオ" pitchFamily="50" charset="-128"/>
                <a:cs typeface="メイリオ" pitchFamily="50" charset="-128"/>
              </a:rPr>
              <a:t>30</a:t>
            </a:r>
            <a:r>
              <a:rPr lang="ja-JP" altLang="en-US" sz="1600" dirty="0" smtClean="0">
                <a:latin typeface="メイリオ" pitchFamily="50" charset="-128"/>
                <a:ea typeface="メイリオ" pitchFamily="50" charset="-128"/>
                <a:cs typeface="メイリオ" pitchFamily="50" charset="-128"/>
              </a:rPr>
              <a:t>回試行の平均と標準偏差</a:t>
            </a:r>
            <a:endParaRPr kumimoji="1" lang="ja-JP" altLang="en-US" sz="1600" dirty="0">
              <a:latin typeface="メイリオ" pitchFamily="50" charset="-128"/>
              <a:ea typeface="メイリオ" pitchFamily="50" charset="-128"/>
              <a:cs typeface="メイリオ" pitchFamily="50" charset="-128"/>
            </a:endParaRPr>
          </a:p>
        </p:txBody>
      </p:sp>
      <p:grpSp>
        <p:nvGrpSpPr>
          <p:cNvPr id="16" name="グループ化 15"/>
          <p:cNvGrpSpPr/>
          <p:nvPr/>
        </p:nvGrpSpPr>
        <p:grpSpPr>
          <a:xfrm>
            <a:off x="1332000" y="2082334"/>
            <a:ext cx="6480000" cy="4010962"/>
            <a:chOff x="1332000" y="1916832"/>
            <a:chExt cx="6480000" cy="4010962"/>
          </a:xfrm>
        </p:grpSpPr>
        <p:graphicFrame>
          <p:nvGraphicFramePr>
            <p:cNvPr id="7" name="グラフ 6"/>
            <p:cNvGraphicFramePr/>
            <p:nvPr/>
          </p:nvGraphicFramePr>
          <p:xfrm>
            <a:off x="1332000" y="2132856"/>
            <a:ext cx="6480000" cy="3600000"/>
          </p:xfrm>
          <a:graphic>
            <a:graphicData uri="http://schemas.openxmlformats.org/drawingml/2006/chart">
              <c:chart xmlns:c="http://schemas.openxmlformats.org/drawingml/2006/chart" xmlns:r="http://schemas.openxmlformats.org/officeDocument/2006/relationships" r:id="rId3"/>
            </a:graphicData>
          </a:graphic>
        </p:graphicFrame>
        <p:sp>
          <p:nvSpPr>
            <p:cNvPr id="10" name="テキスト ボックス 9"/>
            <p:cNvSpPr txBox="1"/>
            <p:nvPr/>
          </p:nvSpPr>
          <p:spPr>
            <a:xfrm>
              <a:off x="2411760" y="5589240"/>
              <a:ext cx="1005403" cy="338554"/>
            </a:xfrm>
            <a:prstGeom prst="rect">
              <a:avLst/>
            </a:prstGeom>
            <a:noFill/>
          </p:spPr>
          <p:txBody>
            <a:bodyPr wrap="none" rtlCol="0">
              <a:spAutoFit/>
            </a:bodyPr>
            <a:lstStyle/>
            <a:p>
              <a:r>
                <a:rPr lang="ja-JP" altLang="en-US" sz="1600" dirty="0" smtClean="0">
                  <a:latin typeface="メイリオ" pitchFamily="50" charset="-128"/>
                  <a:ea typeface="メイリオ" pitchFamily="50" charset="-128"/>
                  <a:cs typeface="メイリオ" pitchFamily="50" charset="-128"/>
                </a:rPr>
                <a:t>固定閾値</a:t>
              </a:r>
              <a:endParaRPr lang="en-US" altLang="ja-JP" sz="1600" dirty="0" smtClean="0">
                <a:latin typeface="メイリオ" pitchFamily="50" charset="-128"/>
                <a:ea typeface="メイリオ" pitchFamily="50" charset="-128"/>
                <a:cs typeface="メイリオ" pitchFamily="50" charset="-128"/>
              </a:endParaRPr>
            </a:p>
          </p:txBody>
        </p:sp>
        <p:sp>
          <p:nvSpPr>
            <p:cNvPr id="11" name="テキスト ボックス 10"/>
            <p:cNvSpPr txBox="1"/>
            <p:nvPr/>
          </p:nvSpPr>
          <p:spPr>
            <a:xfrm>
              <a:off x="3851920" y="5589240"/>
              <a:ext cx="800219" cy="338554"/>
            </a:xfrm>
            <a:prstGeom prst="rect">
              <a:avLst/>
            </a:prstGeom>
            <a:noFill/>
          </p:spPr>
          <p:txBody>
            <a:bodyPr wrap="none" rtlCol="0">
              <a:spAutoFit/>
            </a:bodyPr>
            <a:lstStyle/>
            <a:p>
              <a:r>
                <a:rPr lang="ja-JP" altLang="en-US" sz="1600" dirty="0" smtClean="0">
                  <a:latin typeface="メイリオ" pitchFamily="50" charset="-128"/>
                  <a:ea typeface="メイリオ" pitchFamily="50" charset="-128"/>
                  <a:cs typeface="メイリオ" pitchFamily="50" charset="-128"/>
                </a:rPr>
                <a:t>平均値</a:t>
              </a:r>
              <a:endParaRPr lang="en-US" altLang="ja-JP" sz="1600" dirty="0" smtClean="0">
                <a:latin typeface="メイリオ" pitchFamily="50" charset="-128"/>
                <a:ea typeface="メイリオ" pitchFamily="50" charset="-128"/>
                <a:cs typeface="メイリオ" pitchFamily="50" charset="-128"/>
              </a:endParaRPr>
            </a:p>
          </p:txBody>
        </p:sp>
        <p:sp>
          <p:nvSpPr>
            <p:cNvPr id="12" name="テキスト ボックス 11"/>
            <p:cNvSpPr txBox="1"/>
            <p:nvPr/>
          </p:nvSpPr>
          <p:spPr>
            <a:xfrm>
              <a:off x="5220072" y="5589240"/>
              <a:ext cx="800219" cy="338554"/>
            </a:xfrm>
            <a:prstGeom prst="rect">
              <a:avLst/>
            </a:prstGeom>
            <a:noFill/>
          </p:spPr>
          <p:txBody>
            <a:bodyPr wrap="none" rtlCol="0">
              <a:spAutoFit/>
            </a:bodyPr>
            <a:lstStyle/>
            <a:p>
              <a:r>
                <a:rPr kumimoji="1" lang="ja-JP" altLang="en-US" sz="1600" dirty="0" smtClean="0">
                  <a:latin typeface="メイリオ" pitchFamily="50" charset="-128"/>
                  <a:ea typeface="メイリオ" pitchFamily="50" charset="-128"/>
                  <a:cs typeface="メイリオ" pitchFamily="50" charset="-128"/>
                </a:rPr>
                <a:t>最大値</a:t>
              </a:r>
              <a:endParaRPr kumimoji="1" lang="ja-JP" altLang="en-US" sz="1600" dirty="0">
                <a:latin typeface="メイリオ" pitchFamily="50" charset="-128"/>
                <a:ea typeface="メイリオ" pitchFamily="50" charset="-128"/>
                <a:cs typeface="メイリオ" pitchFamily="50" charset="-128"/>
              </a:endParaRPr>
            </a:p>
          </p:txBody>
        </p:sp>
        <p:sp>
          <p:nvSpPr>
            <p:cNvPr id="13" name="テキスト ボックス 12"/>
            <p:cNvSpPr txBox="1"/>
            <p:nvPr/>
          </p:nvSpPr>
          <p:spPr>
            <a:xfrm>
              <a:off x="6444208" y="5589240"/>
              <a:ext cx="1210588" cy="338554"/>
            </a:xfrm>
            <a:prstGeom prst="rect">
              <a:avLst/>
            </a:prstGeom>
            <a:noFill/>
          </p:spPr>
          <p:txBody>
            <a:bodyPr wrap="none" rtlCol="0">
              <a:spAutoFit/>
            </a:bodyPr>
            <a:lstStyle/>
            <a:p>
              <a:r>
                <a:rPr lang="ja-JP" altLang="en-US" sz="1600" dirty="0" smtClean="0">
                  <a:latin typeface="メイリオ" pitchFamily="50" charset="-128"/>
                  <a:ea typeface="メイリオ" pitchFamily="50" charset="-128"/>
                  <a:cs typeface="メイリオ" pitchFamily="50" charset="-128"/>
                </a:rPr>
                <a:t>分散を考慮</a:t>
              </a:r>
              <a:endParaRPr kumimoji="1" lang="ja-JP" altLang="en-US" sz="1600" dirty="0">
                <a:latin typeface="メイリオ" pitchFamily="50" charset="-128"/>
                <a:ea typeface="メイリオ" pitchFamily="50" charset="-128"/>
                <a:cs typeface="メイリオ" pitchFamily="50" charset="-128"/>
              </a:endParaRPr>
            </a:p>
          </p:txBody>
        </p:sp>
        <p:sp>
          <p:nvSpPr>
            <p:cNvPr id="14" name="テキスト ボックス 13"/>
            <p:cNvSpPr txBox="1"/>
            <p:nvPr/>
          </p:nvSpPr>
          <p:spPr>
            <a:xfrm>
              <a:off x="2195736" y="1916832"/>
              <a:ext cx="1415772" cy="461665"/>
            </a:xfrm>
            <a:prstGeom prst="rect">
              <a:avLst/>
            </a:prstGeom>
            <a:noFill/>
          </p:spPr>
          <p:txBody>
            <a:bodyPr wrap="none" rtlCol="0">
              <a:spAutoFit/>
            </a:bodyPr>
            <a:lstStyle/>
            <a:p>
              <a:r>
                <a:rPr lang="ja-JP" altLang="en-US" sz="2400" dirty="0" smtClean="0">
                  <a:latin typeface="メイリオ" pitchFamily="50" charset="-128"/>
                  <a:ea typeface="メイリオ" pitchFamily="50" charset="-128"/>
                  <a:cs typeface="メイリオ" pitchFamily="50" charset="-128"/>
                </a:rPr>
                <a:t>固定閾値</a:t>
              </a:r>
              <a:endParaRPr lang="en-US" altLang="ja-JP" sz="2400" dirty="0" smtClean="0">
                <a:latin typeface="メイリオ" pitchFamily="50" charset="-128"/>
                <a:ea typeface="メイリオ" pitchFamily="50" charset="-128"/>
                <a:cs typeface="メイリオ" pitchFamily="50" charset="-128"/>
              </a:endParaRPr>
            </a:p>
          </p:txBody>
        </p:sp>
        <p:sp>
          <p:nvSpPr>
            <p:cNvPr id="15" name="テキスト ボックス 14"/>
            <p:cNvSpPr txBox="1"/>
            <p:nvPr/>
          </p:nvSpPr>
          <p:spPr>
            <a:xfrm>
              <a:off x="4211960" y="1937737"/>
              <a:ext cx="2916183" cy="461665"/>
            </a:xfrm>
            <a:prstGeom prst="rect">
              <a:avLst/>
            </a:prstGeom>
            <a:noFill/>
          </p:spPr>
          <p:txBody>
            <a:bodyPr wrap="none" rtlCol="0">
              <a:spAutoFit/>
            </a:bodyPr>
            <a:lstStyle/>
            <a:p>
              <a:r>
                <a:rPr lang="ja-JP" altLang="en-US" sz="2400" dirty="0" smtClean="0">
                  <a:latin typeface="メイリオ" pitchFamily="50" charset="-128"/>
                  <a:ea typeface="メイリオ" pitchFamily="50" charset="-128"/>
                  <a:cs typeface="メイリオ" pitchFamily="50" charset="-128"/>
                </a:rPr>
                <a:t>提案手法</a:t>
              </a:r>
              <a:r>
                <a:rPr lang="en-US" altLang="ja-JP" sz="2400" dirty="0" smtClean="0">
                  <a:latin typeface="メイリオ" pitchFamily="50" charset="-128"/>
                  <a:ea typeface="メイリオ" pitchFamily="50" charset="-128"/>
                  <a:cs typeface="メイリオ" pitchFamily="50" charset="-128"/>
                </a:rPr>
                <a:t>(</a:t>
              </a:r>
              <a:r>
                <a:rPr lang="ja-JP" altLang="en-US" sz="2400" dirty="0" smtClean="0">
                  <a:latin typeface="メイリオ" pitchFamily="50" charset="-128"/>
                  <a:ea typeface="メイリオ" pitchFamily="50" charset="-128"/>
                  <a:cs typeface="メイリオ" pitchFamily="50" charset="-128"/>
                </a:rPr>
                <a:t>背景差分</a:t>
              </a:r>
              <a:r>
                <a:rPr lang="en-US" altLang="ja-JP" sz="2400" dirty="0" smtClean="0">
                  <a:latin typeface="メイリオ" pitchFamily="50" charset="-128"/>
                  <a:ea typeface="メイリオ" pitchFamily="50" charset="-128"/>
                  <a:cs typeface="メイリオ" pitchFamily="50" charset="-128"/>
                </a:rPr>
                <a:t>)</a:t>
              </a:r>
            </a:p>
          </p:txBody>
        </p:sp>
      </p:gr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9144000" cy="14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b" anchorCtr="0"/>
          <a:lstStyle/>
          <a:p>
            <a:pPr algn="ctr"/>
            <a:r>
              <a:rPr kumimoji="1" lang="ja-JP" altLang="en-US" sz="2800" dirty="0" smtClean="0">
                <a:latin typeface="メイリオ" pitchFamily="50" charset="-128"/>
                <a:ea typeface="メイリオ" pitchFamily="50" charset="-128"/>
                <a:cs typeface="メイリオ" pitchFamily="50" charset="-128"/>
              </a:rPr>
              <a:t>背景</a:t>
            </a:r>
            <a:endParaRPr kumimoji="1" lang="ja-JP" altLang="en-US" sz="2800" dirty="0">
              <a:latin typeface="メイリオ" pitchFamily="50" charset="-128"/>
              <a:ea typeface="メイリオ" pitchFamily="50" charset="-128"/>
              <a:cs typeface="メイリオ" pitchFamily="50" charset="-128"/>
            </a:endParaRPr>
          </a:p>
        </p:txBody>
      </p:sp>
      <p:cxnSp>
        <p:nvCxnSpPr>
          <p:cNvPr id="4" name="直線コネクタ 3"/>
          <p:cNvCxnSpPr/>
          <p:nvPr/>
        </p:nvCxnSpPr>
        <p:spPr>
          <a:xfrm>
            <a:off x="0" y="1556792"/>
            <a:ext cx="9144000" cy="0"/>
          </a:xfrm>
          <a:prstGeom prst="line">
            <a:avLst/>
          </a:prstGeom>
          <a:ln w="1270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a:off x="1692000" y="1916832"/>
            <a:ext cx="5760000" cy="4715984"/>
            <a:chOff x="1692000" y="1737352"/>
            <a:chExt cx="5760000" cy="4715984"/>
          </a:xfrm>
        </p:grpSpPr>
        <p:pic>
          <p:nvPicPr>
            <p:cNvPr id="11" name="Picture 2" descr="C:\Users\ccilab\Downloads\documents-export-2016-02-14\DSC_1104.JPG"/>
            <p:cNvPicPr>
              <a:picLocks noChangeAspect="1" noChangeArrowheads="1"/>
            </p:cNvPicPr>
            <p:nvPr/>
          </p:nvPicPr>
          <p:blipFill>
            <a:blip r:embed="rId3" cstate="print"/>
            <a:srcRect/>
            <a:stretch>
              <a:fillRect/>
            </a:stretch>
          </p:blipFill>
          <p:spPr bwMode="auto">
            <a:xfrm>
              <a:off x="1692000" y="1737352"/>
              <a:ext cx="5760000" cy="4320000"/>
            </a:xfrm>
            <a:prstGeom prst="rect">
              <a:avLst/>
            </a:prstGeom>
            <a:noFill/>
          </p:spPr>
        </p:pic>
        <p:sp>
          <p:nvSpPr>
            <p:cNvPr id="12" name="テキスト ボックス 11"/>
            <p:cNvSpPr txBox="1"/>
            <p:nvPr/>
          </p:nvSpPr>
          <p:spPr>
            <a:xfrm>
              <a:off x="2679340" y="6084004"/>
              <a:ext cx="3820662" cy="369332"/>
            </a:xfrm>
            <a:prstGeom prst="rect">
              <a:avLst/>
            </a:prstGeom>
            <a:noFill/>
          </p:spPr>
          <p:txBody>
            <a:bodyPr wrap="none" rtlCol="0">
              <a:spAutoFit/>
            </a:bodyPr>
            <a:lstStyle/>
            <a:p>
              <a:pPr algn="ctr"/>
              <a:r>
                <a:rPr lang="en-US" altLang="ja-JP" dirty="0" smtClean="0">
                  <a:latin typeface="メイリオ" pitchFamily="50" charset="-128"/>
                  <a:ea typeface="メイリオ" pitchFamily="50" charset="-128"/>
                  <a:cs typeface="メイリオ" pitchFamily="50" charset="-128"/>
                </a:rPr>
                <a:t>Fig.</a:t>
              </a:r>
              <a:r>
                <a:rPr lang="ja-JP" altLang="en-US" dirty="0" smtClean="0">
                  <a:latin typeface="メイリオ" pitchFamily="50" charset="-128"/>
                  <a:ea typeface="メイリオ" pitchFamily="50" charset="-128"/>
                  <a:cs typeface="メイリオ" pitchFamily="50" charset="-128"/>
                </a:rPr>
                <a:t> </a:t>
              </a:r>
              <a:r>
                <a:rPr lang="en-US" altLang="ja-JP" dirty="0" smtClean="0">
                  <a:latin typeface="メイリオ" pitchFamily="50" charset="-128"/>
                  <a:ea typeface="メイリオ" pitchFamily="50" charset="-128"/>
                  <a:cs typeface="メイリオ" pitchFamily="50" charset="-128"/>
                </a:rPr>
                <a:t>t</a:t>
              </a:r>
              <a:r>
                <a:rPr kumimoji="1" lang="en-US" altLang="ja-JP" dirty="0" smtClean="0">
                  <a:latin typeface="メイリオ" pitchFamily="50" charset="-128"/>
                  <a:ea typeface="メイリオ" pitchFamily="50" charset="-128"/>
                  <a:cs typeface="メイリオ" pitchFamily="50" charset="-128"/>
                </a:rPr>
                <a:t>-Room</a:t>
              </a:r>
              <a:r>
                <a:rPr kumimoji="1" lang="ja-JP" altLang="en-US" dirty="0" smtClean="0">
                  <a:latin typeface="メイリオ" pitchFamily="50" charset="-128"/>
                  <a:ea typeface="メイリオ" pitchFamily="50" charset="-128"/>
                  <a:cs typeface="メイリオ" pitchFamily="50" charset="-128"/>
                </a:rPr>
                <a:t>の中心部に</a:t>
              </a:r>
              <a:r>
                <a:rPr lang="ja-JP" altLang="en-US" dirty="0" smtClean="0">
                  <a:latin typeface="メイリオ" pitchFamily="50" charset="-128"/>
                  <a:ea typeface="メイリオ" pitchFamily="50" charset="-128"/>
                  <a:cs typeface="メイリオ" pitchFamily="50" charset="-128"/>
                </a:rPr>
                <a:t>立った様子</a:t>
              </a:r>
              <a:endParaRPr kumimoji="1" lang="ja-JP" altLang="en-US" dirty="0">
                <a:latin typeface="メイリオ" pitchFamily="50" charset="-128"/>
                <a:ea typeface="メイリオ" pitchFamily="50" charset="-128"/>
                <a:cs typeface="メイリオ" pitchFamily="50" charset="-128"/>
              </a:endParaRPr>
            </a:p>
          </p:txBody>
        </p:sp>
      </p:grpSp>
      <p:sp>
        <p:nvSpPr>
          <p:cNvPr id="10" name="スライド番号プレースホルダ 9"/>
          <p:cNvSpPr>
            <a:spLocks noGrp="1"/>
          </p:cNvSpPr>
          <p:nvPr>
            <p:ph type="sldNum" sz="quarter" idx="12"/>
          </p:nvPr>
        </p:nvSpPr>
        <p:spPr/>
        <p:txBody>
          <a:bodyPr/>
          <a:lstStyle/>
          <a:p>
            <a:fld id="{0070F415-5C27-48AD-A2B0-91CAF6ED7DCA}" type="slidenum">
              <a:rPr kumimoji="1" lang="ja-JP" altLang="en-US" smtClean="0"/>
              <a:pPr/>
              <a:t>3</a:t>
            </a:fld>
            <a:endParaRPr kumimoji="1" lang="ja-JP" altLang="en-US"/>
          </a:p>
        </p:txBody>
      </p:sp>
      <p:cxnSp>
        <p:nvCxnSpPr>
          <p:cNvPr id="17" name="直線コネクタ 16"/>
          <p:cNvCxnSpPr/>
          <p:nvPr/>
        </p:nvCxnSpPr>
        <p:spPr>
          <a:xfrm>
            <a:off x="4139952" y="2564904"/>
            <a:ext cx="648072"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爆発 1 6"/>
          <p:cNvSpPr/>
          <p:nvPr/>
        </p:nvSpPr>
        <p:spPr>
          <a:xfrm>
            <a:off x="179512" y="1700808"/>
            <a:ext cx="7920880" cy="2700000"/>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solidFill>
                  <a:schemeClr val="tx1"/>
                </a:solidFill>
                <a:latin typeface="メイリオ" pitchFamily="50" charset="-128"/>
                <a:ea typeface="メイリオ" pitchFamily="50" charset="-128"/>
                <a:cs typeface="メイリオ" pitchFamily="50" charset="-128"/>
              </a:rPr>
              <a:t>映像エコーの問題</a:t>
            </a:r>
            <a:endParaRPr kumimoji="1" lang="ja-JP" altLang="en-US" sz="2800" b="1" dirty="0">
              <a:solidFill>
                <a:schemeClr val="tx1"/>
              </a:solidFill>
              <a:latin typeface="メイリオ" pitchFamily="50" charset="-128"/>
              <a:ea typeface="メイリオ" pitchFamily="50" charset="-128"/>
              <a:cs typeface="メイリオ" pitchFamily="50" charset="-128"/>
            </a:endParaRPr>
          </a:p>
        </p:txBody>
      </p:sp>
      <p:sp>
        <p:nvSpPr>
          <p:cNvPr id="9" name="爆発 1 8"/>
          <p:cNvSpPr/>
          <p:nvPr/>
        </p:nvSpPr>
        <p:spPr>
          <a:xfrm>
            <a:off x="1115616" y="3573016"/>
            <a:ext cx="7920880" cy="2700000"/>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chemeClr val="tx1"/>
                </a:solidFill>
                <a:latin typeface="メイリオ" pitchFamily="50" charset="-128"/>
                <a:ea typeface="メイリオ" pitchFamily="50" charset="-128"/>
                <a:cs typeface="メイリオ" pitchFamily="50" charset="-128"/>
              </a:rPr>
              <a:t>中心部を使いたい</a:t>
            </a:r>
            <a:endParaRPr kumimoji="1" lang="ja-JP" altLang="en-US" sz="2800" b="1" dirty="0">
              <a:solidFill>
                <a:schemeClr val="tx1"/>
              </a:solidFill>
              <a:latin typeface="メイリオ" pitchFamily="50" charset="-128"/>
              <a:ea typeface="メイリオ" pitchFamily="50" charset="-128"/>
              <a:cs typeface="メイリオ" pitchFamily="50" charset="-128"/>
            </a:endParaRPr>
          </a:p>
        </p:txBody>
      </p:sp>
      <p:sp>
        <p:nvSpPr>
          <p:cNvPr id="14" name="雲形吹き出し 13"/>
          <p:cNvSpPr/>
          <p:nvPr/>
        </p:nvSpPr>
        <p:spPr>
          <a:xfrm>
            <a:off x="179952" y="1700808"/>
            <a:ext cx="7920000" cy="2700000"/>
          </a:xfrm>
          <a:prstGeom prst="cloudCallout">
            <a:avLst>
              <a:gd name="adj1" fmla="val -32798"/>
              <a:gd name="adj2" fmla="val 3310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chemeClr val="bg1"/>
                </a:solidFill>
                <a:latin typeface="メイリオ" pitchFamily="50" charset="-128"/>
                <a:ea typeface="メイリオ" pitchFamily="50" charset="-128"/>
                <a:cs typeface="メイリオ" pitchFamily="50" charset="-128"/>
              </a:rPr>
              <a:t>オブジェクトの抽出</a:t>
            </a:r>
            <a:endParaRPr kumimoji="1" lang="ja-JP" altLang="en-US" sz="2800" b="1" dirty="0">
              <a:solidFill>
                <a:schemeClr val="bg1"/>
              </a:solidFill>
              <a:latin typeface="メイリオ" pitchFamily="50" charset="-128"/>
              <a:ea typeface="メイリオ" pitchFamily="50" charset="-128"/>
              <a:cs typeface="メイリオ" pitchFamily="50" charset="-128"/>
            </a:endParaRPr>
          </a:p>
        </p:txBody>
      </p:sp>
      <p:sp>
        <p:nvSpPr>
          <p:cNvPr id="15" name="雲形吹き出し 14"/>
          <p:cNvSpPr/>
          <p:nvPr/>
        </p:nvSpPr>
        <p:spPr>
          <a:xfrm>
            <a:off x="1116056" y="3573016"/>
            <a:ext cx="7920000" cy="2700000"/>
          </a:xfrm>
          <a:prstGeom prst="cloudCallout">
            <a:avLst>
              <a:gd name="adj1" fmla="val -33661"/>
              <a:gd name="adj2" fmla="val 3310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smtClean="0">
                <a:solidFill>
                  <a:schemeClr val="bg1"/>
                </a:solidFill>
                <a:latin typeface="メイリオ" pitchFamily="50" charset="-128"/>
                <a:ea typeface="メイリオ" pitchFamily="50" charset="-128"/>
                <a:cs typeface="メイリオ" pitchFamily="50" charset="-128"/>
              </a:rPr>
              <a:t>t</a:t>
            </a:r>
            <a:r>
              <a:rPr kumimoji="1" lang="en-US" altLang="ja-JP" sz="2800" b="1" dirty="0" smtClean="0">
                <a:solidFill>
                  <a:schemeClr val="bg1"/>
                </a:solidFill>
                <a:latin typeface="メイリオ" pitchFamily="50" charset="-128"/>
                <a:ea typeface="メイリオ" pitchFamily="50" charset="-128"/>
                <a:cs typeface="メイリオ" pitchFamily="50" charset="-128"/>
              </a:rPr>
              <a:t>-Room</a:t>
            </a:r>
            <a:r>
              <a:rPr kumimoji="1" lang="ja-JP" altLang="en-US" sz="2800" b="1" dirty="0" smtClean="0">
                <a:solidFill>
                  <a:schemeClr val="bg1"/>
                </a:solidFill>
                <a:latin typeface="メイリオ" pitchFamily="50" charset="-128"/>
                <a:ea typeface="メイリオ" pitchFamily="50" charset="-128"/>
                <a:cs typeface="メイリオ" pitchFamily="50" charset="-128"/>
              </a:rPr>
              <a:t>内オブジェクト</a:t>
            </a:r>
            <a:endParaRPr kumimoji="1" lang="en-US" altLang="ja-JP" sz="2800" b="1" dirty="0" smtClean="0">
              <a:solidFill>
                <a:schemeClr val="bg1"/>
              </a:solidFill>
              <a:latin typeface="メイリオ" pitchFamily="50" charset="-128"/>
              <a:ea typeface="メイリオ" pitchFamily="50" charset="-128"/>
              <a:cs typeface="メイリオ" pitchFamily="50" charset="-128"/>
            </a:endParaRPr>
          </a:p>
          <a:p>
            <a:pPr algn="ctr"/>
            <a:r>
              <a:rPr kumimoji="1" lang="ja-JP" altLang="en-US" sz="2800" b="1" dirty="0" smtClean="0">
                <a:solidFill>
                  <a:schemeClr val="bg1"/>
                </a:solidFill>
                <a:latin typeface="メイリオ" pitchFamily="50" charset="-128"/>
                <a:ea typeface="メイリオ" pitchFamily="50" charset="-128"/>
                <a:cs typeface="メイリオ" pitchFamily="50" charset="-128"/>
              </a:rPr>
              <a:t>の位置把握</a:t>
            </a:r>
            <a:endParaRPr kumimoji="1" lang="ja-JP" altLang="en-US" sz="2800" b="1" dirty="0">
              <a:solidFill>
                <a:schemeClr val="bg1"/>
              </a:solidFill>
              <a:latin typeface="メイリオ" pitchFamily="50" charset="-128"/>
              <a:ea typeface="メイリオ" pitchFamily="50" charset="-128"/>
              <a:cs typeface="メイリオ" pitchFamily="50"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xit" presetSubtype="8" fill="hold" grpId="1" nodeType="clickEffect">
                                  <p:stCondLst>
                                    <p:cond delay="0"/>
                                  </p:stCondLst>
                                  <p:childTnLst>
                                    <p:anim calcmode="lin" valueType="num">
                                      <p:cBhvr additive="base">
                                        <p:cTn id="14" dur="500"/>
                                        <p:tgtEl>
                                          <p:spTgt spid="7"/>
                                        </p:tgtEl>
                                        <p:attrNameLst>
                                          <p:attrName>ppt_x</p:attrName>
                                        </p:attrNameLst>
                                      </p:cBhvr>
                                      <p:tavLst>
                                        <p:tav tm="0">
                                          <p:val>
                                            <p:strVal val="ppt_x"/>
                                          </p:val>
                                        </p:tav>
                                        <p:tav tm="100000">
                                          <p:val>
                                            <p:strVal val="0-ppt_w/2"/>
                                          </p:val>
                                        </p:tav>
                                      </p:tavLst>
                                    </p:anim>
                                    <p:anim calcmode="lin" valueType="num">
                                      <p:cBhvr additive="base">
                                        <p:cTn id="15" dur="500"/>
                                        <p:tgtEl>
                                          <p:spTgt spid="7"/>
                                        </p:tgtEl>
                                        <p:attrNameLst>
                                          <p:attrName>ppt_y</p:attrName>
                                        </p:attrNameLst>
                                      </p:cBhvr>
                                      <p:tavLst>
                                        <p:tav tm="0">
                                          <p:val>
                                            <p:strVal val="ppt_y"/>
                                          </p:val>
                                        </p:tav>
                                        <p:tav tm="100000">
                                          <p:val>
                                            <p:strVal val="ppt_y"/>
                                          </p:val>
                                        </p:tav>
                                      </p:tavLst>
                                    </p:anim>
                                    <p:set>
                                      <p:cBhvr>
                                        <p:cTn id="16" dur="1" fill="hold">
                                          <p:stCondLst>
                                            <p:cond delay="499"/>
                                          </p:stCondLst>
                                        </p:cTn>
                                        <p:tgtEl>
                                          <p:spTgt spid="7"/>
                                        </p:tgtEl>
                                        <p:attrNameLst>
                                          <p:attrName>style.visibility</p:attrName>
                                        </p:attrNameLst>
                                      </p:cBhvr>
                                      <p:to>
                                        <p:strVal val="hidden"/>
                                      </p:to>
                                    </p:set>
                                  </p:childTnLst>
                                </p:cTn>
                              </p:par>
                              <p:par>
                                <p:cTn id="17" presetID="2" presetClass="entr" presetSubtype="2"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2" fill="hold" grpId="1" nodeType="clickEffect">
                                  <p:stCondLst>
                                    <p:cond delay="0"/>
                                  </p:stCondLst>
                                  <p:childTnLst>
                                    <p:anim calcmode="lin" valueType="num">
                                      <p:cBhvr additive="base">
                                        <p:cTn id="24" dur="500"/>
                                        <p:tgtEl>
                                          <p:spTgt spid="9"/>
                                        </p:tgtEl>
                                        <p:attrNameLst>
                                          <p:attrName>ppt_x</p:attrName>
                                        </p:attrNameLst>
                                      </p:cBhvr>
                                      <p:tavLst>
                                        <p:tav tm="0">
                                          <p:val>
                                            <p:strVal val="ppt_x"/>
                                          </p:val>
                                        </p:tav>
                                        <p:tav tm="100000">
                                          <p:val>
                                            <p:strVal val="1+ppt_w/2"/>
                                          </p:val>
                                        </p:tav>
                                      </p:tavLst>
                                    </p:anim>
                                    <p:anim calcmode="lin" valueType="num">
                                      <p:cBhvr additive="base">
                                        <p:cTn id="25" dur="500"/>
                                        <p:tgtEl>
                                          <p:spTgt spid="9"/>
                                        </p:tgtEl>
                                        <p:attrNameLst>
                                          <p:attrName>ppt_y</p:attrName>
                                        </p:attrNameLst>
                                      </p:cBhvr>
                                      <p:tavLst>
                                        <p:tav tm="0">
                                          <p:val>
                                            <p:strVal val="ppt_y"/>
                                          </p:val>
                                        </p:tav>
                                        <p:tav tm="100000">
                                          <p:val>
                                            <p:strVal val="ppt_y"/>
                                          </p:val>
                                        </p:tav>
                                      </p:tavLst>
                                    </p:anim>
                                    <p:set>
                                      <p:cBhvr>
                                        <p:cTn id="26" dur="1" fill="hold">
                                          <p:stCondLst>
                                            <p:cond delay="499"/>
                                          </p:stCondLst>
                                        </p:cTn>
                                        <p:tgtEl>
                                          <p:spTgt spid="9"/>
                                        </p:tgtEl>
                                        <p:attrNameLst>
                                          <p:attrName>style.visibility</p:attrName>
                                        </p:attrNameLst>
                                      </p:cBhvr>
                                      <p:to>
                                        <p:strVal val="hidden"/>
                                      </p:to>
                                    </p:set>
                                  </p:childTnLst>
                                </p:cTn>
                              </p:par>
                              <p:par>
                                <p:cTn id="27" presetID="2" presetClass="entr" presetSubtype="8"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0-#ppt_w/2"/>
                                          </p:val>
                                        </p:tav>
                                        <p:tav tm="100000">
                                          <p:val>
                                            <p:strVal val="#ppt_x"/>
                                          </p:val>
                                        </p:tav>
                                      </p:tavLst>
                                    </p:anim>
                                    <p:anim calcmode="lin" valueType="num">
                                      <p:cBhvr additive="base">
                                        <p:cTn id="3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P spid="9" grpId="1" animBg="1"/>
      <p:bldP spid="14"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9144000" cy="14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b" anchorCtr="0"/>
          <a:lstStyle/>
          <a:p>
            <a:pPr algn="ctr"/>
            <a:r>
              <a:rPr lang="ja-JP" altLang="en-US" sz="2800" dirty="0" smtClean="0">
                <a:latin typeface="メイリオ" pitchFamily="50" charset="-128"/>
                <a:ea typeface="メイリオ" pitchFamily="50" charset="-128"/>
                <a:cs typeface="メイリオ" pitchFamily="50" charset="-128"/>
              </a:rPr>
              <a:t>三角測量について</a:t>
            </a:r>
            <a:endParaRPr lang="en-US" altLang="ja-JP" sz="2800" dirty="0" smtClean="0">
              <a:latin typeface="メイリオ" pitchFamily="50" charset="-128"/>
              <a:ea typeface="メイリオ" pitchFamily="50" charset="-128"/>
              <a:cs typeface="メイリオ" pitchFamily="50" charset="-128"/>
            </a:endParaRPr>
          </a:p>
        </p:txBody>
      </p:sp>
      <p:cxnSp>
        <p:nvCxnSpPr>
          <p:cNvPr id="4" name="直線コネクタ 3"/>
          <p:cNvCxnSpPr/>
          <p:nvPr/>
        </p:nvCxnSpPr>
        <p:spPr>
          <a:xfrm>
            <a:off x="0" y="1556792"/>
            <a:ext cx="9144000" cy="0"/>
          </a:xfrm>
          <a:prstGeom prst="line">
            <a:avLst/>
          </a:prstGeom>
          <a:ln w="1270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 name="スライド番号プレースホルダ 5"/>
          <p:cNvSpPr>
            <a:spLocks noGrp="1"/>
          </p:cNvSpPr>
          <p:nvPr>
            <p:ph type="sldNum" sz="quarter" idx="12"/>
          </p:nvPr>
        </p:nvSpPr>
        <p:spPr/>
        <p:txBody>
          <a:bodyPr/>
          <a:lstStyle/>
          <a:p>
            <a:fld id="{0070F415-5C27-48AD-A2B0-91CAF6ED7DCA}" type="slidenum">
              <a:rPr kumimoji="1" lang="ja-JP" altLang="en-US" smtClean="0"/>
              <a:pPr/>
              <a:t>30</a:t>
            </a:fld>
            <a:endParaRPr kumimoji="1" lang="ja-JP" altLang="en-US"/>
          </a:p>
        </p:txBody>
      </p:sp>
      <p:pic>
        <p:nvPicPr>
          <p:cNvPr id="71685" name="Picture 5"/>
          <p:cNvPicPr>
            <a:picLocks noChangeAspect="1" noChangeArrowheads="1"/>
          </p:cNvPicPr>
          <p:nvPr/>
        </p:nvPicPr>
        <p:blipFill>
          <a:blip r:embed="rId4" cstate="print"/>
          <a:srcRect/>
          <a:stretch>
            <a:fillRect/>
          </a:stretch>
        </p:blipFill>
        <p:spPr bwMode="auto">
          <a:xfrm>
            <a:off x="6372200" y="2564904"/>
            <a:ext cx="1689788" cy="1152128"/>
          </a:xfrm>
          <a:prstGeom prst="rect">
            <a:avLst/>
          </a:prstGeom>
          <a:noFill/>
          <a:ln w="9525">
            <a:noFill/>
            <a:miter lim="800000"/>
            <a:headEnd/>
            <a:tailEnd/>
          </a:ln>
        </p:spPr>
      </p:pic>
      <p:grpSp>
        <p:nvGrpSpPr>
          <p:cNvPr id="26" name="グループ化 25"/>
          <p:cNvGrpSpPr/>
          <p:nvPr/>
        </p:nvGrpSpPr>
        <p:grpSpPr>
          <a:xfrm>
            <a:off x="1943708" y="1628800"/>
            <a:ext cx="5256584" cy="5019074"/>
            <a:chOff x="611560" y="980728"/>
            <a:chExt cx="5256584" cy="5019074"/>
          </a:xfrm>
        </p:grpSpPr>
        <p:sp>
          <p:nvSpPr>
            <p:cNvPr id="27" name="二等辺三角形 26"/>
            <p:cNvSpPr/>
            <p:nvPr/>
          </p:nvSpPr>
          <p:spPr>
            <a:xfrm rot="10800000">
              <a:off x="1943864" y="3789040"/>
              <a:ext cx="755928" cy="1152128"/>
            </a:xfrm>
            <a:prstGeom prst="triangle">
              <a:avLst>
                <a:gd name="adj" fmla="val 100000"/>
              </a:avLst>
            </a:prstGeom>
            <a:solidFill>
              <a:srgbClr val="FF0066">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1"/>
            <p:cNvGrpSpPr/>
            <p:nvPr/>
          </p:nvGrpSpPr>
          <p:grpSpPr>
            <a:xfrm>
              <a:off x="611560" y="1340768"/>
              <a:ext cx="5256584" cy="3960440"/>
              <a:chOff x="796504" y="1958331"/>
              <a:chExt cx="5256584" cy="3960440"/>
            </a:xfrm>
          </p:grpSpPr>
          <p:sp>
            <p:nvSpPr>
              <p:cNvPr id="44" name="二等辺三角形 43"/>
              <p:cNvSpPr/>
              <p:nvPr/>
            </p:nvSpPr>
            <p:spPr>
              <a:xfrm>
                <a:off x="2128968" y="1993900"/>
                <a:ext cx="2808000" cy="3564000"/>
              </a:xfrm>
              <a:prstGeom prst="triangle">
                <a:avLst>
                  <a:gd name="adj" fmla="val 76865"/>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二等辺三角形 3"/>
              <p:cNvSpPr/>
              <p:nvPr/>
            </p:nvSpPr>
            <p:spPr>
              <a:xfrm rot="10800000">
                <a:off x="4721040" y="4410600"/>
                <a:ext cx="900000" cy="1152000"/>
              </a:xfrm>
              <a:prstGeom prst="triangle">
                <a:avLst>
                  <a:gd name="adj" fmla="val 76865"/>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矢印コネクタ 45"/>
              <p:cNvCxnSpPr/>
              <p:nvPr/>
            </p:nvCxnSpPr>
            <p:spPr>
              <a:xfrm>
                <a:off x="1588592" y="1958331"/>
                <a:ext cx="0" cy="3600000"/>
              </a:xfrm>
              <a:prstGeom prst="straightConnector1">
                <a:avLst/>
              </a:prstGeom>
              <a:ln w="25400">
                <a:solidFill>
                  <a:schemeClr val="bg1">
                    <a:lumMod val="50000"/>
                  </a:schemeClr>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graphicFrame>
            <p:nvGraphicFramePr>
              <p:cNvPr id="47" name="Object 4"/>
              <p:cNvGraphicFramePr>
                <a:graphicFrameLocks noChangeAspect="1"/>
              </p:cNvGraphicFramePr>
              <p:nvPr/>
            </p:nvGraphicFramePr>
            <p:xfrm>
              <a:off x="3509963" y="5644133"/>
              <a:ext cx="139700" cy="274638"/>
            </p:xfrm>
            <a:graphic>
              <a:graphicData uri="http://schemas.openxmlformats.org/presentationml/2006/ole">
                <p:oleObj spid="_x0000_s71686" name="数式" r:id="rId5" imgW="126725" imgH="177415" progId="Equation.3">
                  <p:embed/>
                </p:oleObj>
              </a:graphicData>
            </a:graphic>
          </p:graphicFrame>
          <p:graphicFrame>
            <p:nvGraphicFramePr>
              <p:cNvPr id="48" name="Object 5"/>
              <p:cNvGraphicFramePr>
                <a:graphicFrameLocks noChangeAspect="1"/>
              </p:cNvGraphicFramePr>
              <p:nvPr/>
            </p:nvGraphicFramePr>
            <p:xfrm>
              <a:off x="5884813" y="4838651"/>
              <a:ext cx="168275" cy="314325"/>
            </p:xfrm>
            <a:graphic>
              <a:graphicData uri="http://schemas.openxmlformats.org/presentationml/2006/ole">
                <p:oleObj spid="_x0000_s71687" name="数式" r:id="rId6" imgW="152268" imgH="203024" progId="Equation.3">
                  <p:embed/>
                </p:oleObj>
              </a:graphicData>
            </a:graphic>
          </p:graphicFrame>
          <p:cxnSp>
            <p:nvCxnSpPr>
              <p:cNvPr id="49" name="直線矢印コネクタ 48"/>
              <p:cNvCxnSpPr/>
              <p:nvPr/>
            </p:nvCxnSpPr>
            <p:spPr>
              <a:xfrm>
                <a:off x="5837064" y="4406603"/>
                <a:ext cx="0" cy="1152128"/>
              </a:xfrm>
              <a:prstGeom prst="straightConnector1">
                <a:avLst/>
              </a:prstGeom>
              <a:ln w="25400">
                <a:solidFill>
                  <a:schemeClr val="bg1">
                    <a:lumMod val="50000"/>
                  </a:schemeClr>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graphicFrame>
            <p:nvGraphicFramePr>
              <p:cNvPr id="50" name="Object 6"/>
              <p:cNvGraphicFramePr>
                <a:graphicFrameLocks noChangeAspect="1"/>
              </p:cNvGraphicFramePr>
              <p:nvPr/>
            </p:nvGraphicFramePr>
            <p:xfrm>
              <a:off x="1588592" y="3605213"/>
              <a:ext cx="141288" cy="196850"/>
            </p:xfrm>
            <a:graphic>
              <a:graphicData uri="http://schemas.openxmlformats.org/presentationml/2006/ole">
                <p:oleObj spid="_x0000_s71688" name="数式" r:id="rId7" imgW="126725" imgH="126725" progId="Equation.3">
                  <p:embed/>
                </p:oleObj>
              </a:graphicData>
            </a:graphic>
          </p:graphicFrame>
          <p:cxnSp>
            <p:nvCxnSpPr>
              <p:cNvPr id="51" name="直線コネクタ 50"/>
              <p:cNvCxnSpPr>
                <a:stCxn id="44" idx="0"/>
              </p:cNvCxnSpPr>
              <p:nvPr/>
            </p:nvCxnSpPr>
            <p:spPr>
              <a:xfrm flipH="1" flipV="1">
                <a:off x="910489" y="1958332"/>
                <a:ext cx="3376848" cy="35568"/>
              </a:xfrm>
              <a:prstGeom prst="line">
                <a:avLst/>
              </a:prstGeom>
              <a:ln w="254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flipH="1">
                <a:off x="796504" y="5558731"/>
                <a:ext cx="5112568" cy="0"/>
              </a:xfrm>
              <a:prstGeom prst="line">
                <a:avLst/>
              </a:prstGeom>
              <a:ln w="254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29" name="正方形/長方形 28"/>
            <p:cNvSpPr/>
            <p:nvPr/>
          </p:nvSpPr>
          <p:spPr>
            <a:xfrm>
              <a:off x="1763688" y="5120828"/>
              <a:ext cx="360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rot="10800000">
              <a:off x="1766908" y="4941168"/>
              <a:ext cx="360000" cy="360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4572000" y="5120828"/>
              <a:ext cx="360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二等辺三角形 31"/>
            <p:cNvSpPr/>
            <p:nvPr/>
          </p:nvSpPr>
          <p:spPr>
            <a:xfrm rot="10800000">
              <a:off x="4575220" y="4941168"/>
              <a:ext cx="360000" cy="360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4031952" y="1340776"/>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4" name="直線コネクタ 33"/>
            <p:cNvCxnSpPr>
              <a:endCxn id="30" idx="3"/>
            </p:cNvCxnSpPr>
            <p:nvPr/>
          </p:nvCxnSpPr>
          <p:spPr>
            <a:xfrm flipH="1">
              <a:off x="1946908" y="2060848"/>
              <a:ext cx="0" cy="2880320"/>
            </a:xfrm>
            <a:prstGeom prst="line">
              <a:avLst/>
            </a:prstGeom>
            <a:ln w="254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a:stCxn id="32" idx="3"/>
            </p:cNvCxnSpPr>
            <p:nvPr/>
          </p:nvCxnSpPr>
          <p:spPr>
            <a:xfrm flipV="1">
              <a:off x="4755220" y="2061168"/>
              <a:ext cx="0" cy="2880000"/>
            </a:xfrm>
            <a:prstGeom prst="line">
              <a:avLst/>
            </a:prstGeom>
            <a:ln w="254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1907704" y="3789040"/>
              <a:ext cx="3888432" cy="0"/>
            </a:xfrm>
            <a:prstGeom prst="line">
              <a:avLst/>
            </a:prstGeom>
            <a:ln w="254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37" name="Object 5"/>
            <p:cNvGraphicFramePr>
              <a:graphicFrameLocks noChangeAspect="1"/>
            </p:cNvGraphicFramePr>
            <p:nvPr/>
          </p:nvGraphicFramePr>
          <p:xfrm>
            <a:off x="4860033" y="3423345"/>
            <a:ext cx="216023" cy="293687"/>
          </p:xfrm>
          <a:graphic>
            <a:graphicData uri="http://schemas.openxmlformats.org/presentationml/2006/ole">
              <p:oleObj spid="_x0000_s71689" name="数式" r:id="rId8" imgW="152280" imgH="190440" progId="Equation.3">
                <p:embed/>
              </p:oleObj>
            </a:graphicData>
          </a:graphic>
        </p:graphicFrame>
        <p:sp>
          <p:nvSpPr>
            <p:cNvPr id="38" name="テキスト ボックス 37"/>
            <p:cNvSpPr txBox="1"/>
            <p:nvPr/>
          </p:nvSpPr>
          <p:spPr>
            <a:xfrm>
              <a:off x="3707906" y="980728"/>
              <a:ext cx="800219" cy="338554"/>
            </a:xfrm>
            <a:prstGeom prst="rect">
              <a:avLst/>
            </a:prstGeom>
            <a:noFill/>
          </p:spPr>
          <p:txBody>
            <a:bodyPr wrap="none" rtlCol="0">
              <a:spAutoFit/>
            </a:bodyPr>
            <a:lstStyle/>
            <a:p>
              <a:r>
                <a:rPr lang="ja-JP" altLang="en-US" sz="1600" dirty="0"/>
                <a:t>被写体</a:t>
              </a:r>
              <a:endParaRPr kumimoji="1" lang="ja-JP" altLang="en-US" sz="1600" dirty="0"/>
            </a:p>
          </p:txBody>
        </p:sp>
        <p:sp>
          <p:nvSpPr>
            <p:cNvPr id="39" name="テキスト ボックス 38"/>
            <p:cNvSpPr txBox="1"/>
            <p:nvPr/>
          </p:nvSpPr>
          <p:spPr>
            <a:xfrm>
              <a:off x="4283970" y="5661248"/>
              <a:ext cx="1005403" cy="338554"/>
            </a:xfrm>
            <a:prstGeom prst="rect">
              <a:avLst/>
            </a:prstGeom>
            <a:noFill/>
          </p:spPr>
          <p:txBody>
            <a:bodyPr wrap="none" rtlCol="0">
              <a:spAutoFit/>
            </a:bodyPr>
            <a:lstStyle/>
            <a:p>
              <a:r>
                <a:rPr lang="ja-JP" altLang="en-US" sz="1600" dirty="0"/>
                <a:t>右</a:t>
              </a:r>
              <a:r>
                <a:rPr lang="ja-JP" altLang="en-US" sz="1600" dirty="0">
                  <a:latin typeface="メイリオ" pitchFamily="50" charset="-128"/>
                  <a:ea typeface="メイリオ" pitchFamily="50" charset="-128"/>
                  <a:cs typeface="メイリオ" pitchFamily="50" charset="-128"/>
                </a:rPr>
                <a:t>カメラ</a:t>
              </a:r>
              <a:endParaRPr kumimoji="1" lang="ja-JP" altLang="en-US" sz="1600" dirty="0">
                <a:latin typeface="メイリオ" pitchFamily="50" charset="-128"/>
                <a:ea typeface="メイリオ" pitchFamily="50" charset="-128"/>
                <a:cs typeface="メイリオ" pitchFamily="50" charset="-128"/>
              </a:endParaRPr>
            </a:p>
          </p:txBody>
        </p:sp>
        <p:sp>
          <p:nvSpPr>
            <p:cNvPr id="40" name="テキスト ボックス 39"/>
            <p:cNvSpPr txBox="1"/>
            <p:nvPr/>
          </p:nvSpPr>
          <p:spPr>
            <a:xfrm>
              <a:off x="1537805" y="5661248"/>
              <a:ext cx="873957" cy="338554"/>
            </a:xfrm>
            <a:prstGeom prst="rect">
              <a:avLst/>
            </a:prstGeom>
            <a:noFill/>
          </p:spPr>
          <p:txBody>
            <a:bodyPr wrap="none" rtlCol="0">
              <a:spAutoFit/>
            </a:bodyPr>
            <a:lstStyle/>
            <a:p>
              <a:r>
                <a:rPr kumimoji="1" lang="ja-JP" altLang="en-US" sz="1600" dirty="0" smtClean="0"/>
                <a:t>左カメラ</a:t>
              </a:r>
              <a:endParaRPr kumimoji="1" lang="ja-JP" altLang="en-US" sz="1600" dirty="0"/>
            </a:p>
          </p:txBody>
        </p:sp>
        <p:cxnSp>
          <p:nvCxnSpPr>
            <p:cNvPr id="41" name="直線矢印コネクタ 40"/>
            <p:cNvCxnSpPr/>
            <p:nvPr/>
          </p:nvCxnSpPr>
          <p:spPr>
            <a:xfrm>
              <a:off x="2123728" y="4365104"/>
              <a:ext cx="280831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4536096" y="3717032"/>
              <a:ext cx="900000" cy="0"/>
            </a:xfrm>
            <a:prstGeom prst="straightConnector1">
              <a:avLst/>
            </a:prstGeom>
            <a:ln w="25400">
              <a:solidFill>
                <a:schemeClr val="bg1">
                  <a:lumMod val="50000"/>
                </a:schemeClr>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1946908" y="5013176"/>
              <a:ext cx="2808312" cy="0"/>
            </a:xfrm>
            <a:prstGeom prst="straightConnector1">
              <a:avLst/>
            </a:prstGeom>
            <a:ln w="25400">
              <a:solidFill>
                <a:schemeClr val="bg1">
                  <a:lumMod val="50000"/>
                </a:schemeClr>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9144000" cy="14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b" anchorCtr="0"/>
          <a:lstStyle/>
          <a:p>
            <a:pPr algn="ctr"/>
            <a:r>
              <a:rPr kumimoji="1" lang="ja-JP" altLang="en-US" sz="2800" dirty="0" smtClean="0">
                <a:latin typeface="メイリオ" pitchFamily="50" charset="-128"/>
                <a:ea typeface="メイリオ" pitchFamily="50" charset="-128"/>
                <a:cs typeface="メイリオ" pitchFamily="50" charset="-128"/>
              </a:rPr>
              <a:t>抽出結果</a:t>
            </a:r>
            <a:r>
              <a:rPr lang="en-US" altLang="ja-JP" sz="2800" dirty="0" smtClean="0">
                <a:latin typeface="メイリオ" pitchFamily="50" charset="-128"/>
                <a:ea typeface="メイリオ" pitchFamily="50" charset="-128"/>
                <a:cs typeface="メイリオ" pitchFamily="50" charset="-128"/>
              </a:rPr>
              <a:t>(</a:t>
            </a:r>
            <a:r>
              <a:rPr kumimoji="1" lang="en-US" altLang="ja-JP" sz="2800" dirty="0" smtClean="0">
                <a:latin typeface="メイリオ" pitchFamily="50" charset="-128"/>
                <a:ea typeface="メイリオ" pitchFamily="50" charset="-128"/>
                <a:cs typeface="メイリオ" pitchFamily="50" charset="-128"/>
              </a:rPr>
              <a:t>F-measure</a:t>
            </a:r>
            <a:r>
              <a:rPr kumimoji="1" lang="ja-JP" altLang="en-US" sz="2800" dirty="0" smtClean="0">
                <a:latin typeface="メイリオ" pitchFamily="50" charset="-128"/>
                <a:ea typeface="メイリオ" pitchFamily="50" charset="-128"/>
                <a:cs typeface="メイリオ" pitchFamily="50" charset="-128"/>
              </a:rPr>
              <a:t>のみ抜粋</a:t>
            </a:r>
            <a:r>
              <a:rPr kumimoji="1" lang="en-US" altLang="ja-JP" sz="2800" dirty="0" smtClean="0">
                <a:latin typeface="メイリオ" pitchFamily="50" charset="-128"/>
                <a:ea typeface="メイリオ" pitchFamily="50" charset="-128"/>
                <a:cs typeface="メイリオ" pitchFamily="50" charset="-128"/>
              </a:rPr>
              <a:t>)</a:t>
            </a:r>
            <a:endParaRPr kumimoji="1" lang="ja-JP" altLang="en-US" sz="2800" dirty="0">
              <a:latin typeface="メイリオ" pitchFamily="50" charset="-128"/>
              <a:ea typeface="メイリオ" pitchFamily="50" charset="-128"/>
              <a:cs typeface="メイリオ" pitchFamily="50" charset="-128"/>
            </a:endParaRPr>
          </a:p>
        </p:txBody>
      </p:sp>
      <p:cxnSp>
        <p:nvCxnSpPr>
          <p:cNvPr id="4" name="直線コネクタ 3"/>
          <p:cNvCxnSpPr/>
          <p:nvPr/>
        </p:nvCxnSpPr>
        <p:spPr>
          <a:xfrm>
            <a:off x="0" y="1556792"/>
            <a:ext cx="9144000" cy="0"/>
          </a:xfrm>
          <a:prstGeom prst="line">
            <a:avLst/>
          </a:prstGeom>
          <a:ln w="1270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スライド番号プレースホルダ 7"/>
          <p:cNvSpPr>
            <a:spLocks noGrp="1"/>
          </p:cNvSpPr>
          <p:nvPr>
            <p:ph type="sldNum" sz="quarter" idx="12"/>
          </p:nvPr>
        </p:nvSpPr>
        <p:spPr/>
        <p:txBody>
          <a:bodyPr/>
          <a:lstStyle/>
          <a:p>
            <a:fld id="{0070F415-5C27-48AD-A2B0-91CAF6ED7DCA}" type="slidenum">
              <a:rPr kumimoji="1" lang="ja-JP" altLang="en-US" smtClean="0"/>
              <a:pPr/>
              <a:t>31</a:t>
            </a:fld>
            <a:endParaRPr kumimoji="1" lang="ja-JP" altLang="en-US"/>
          </a:p>
        </p:txBody>
      </p:sp>
      <p:graphicFrame>
        <p:nvGraphicFramePr>
          <p:cNvPr id="9" name="グラフ 8"/>
          <p:cNvGraphicFramePr/>
          <p:nvPr/>
        </p:nvGraphicFramePr>
        <p:xfrm>
          <a:off x="972000" y="1916832"/>
          <a:ext cx="7200000" cy="43200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9144000" cy="14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b" anchorCtr="0"/>
          <a:lstStyle/>
          <a:p>
            <a:pPr algn="ctr"/>
            <a:r>
              <a:rPr lang="en-US" altLang="ja-JP" sz="2800" dirty="0" smtClean="0">
                <a:latin typeface="メイリオ" pitchFamily="50" charset="-128"/>
                <a:ea typeface="メイリオ" pitchFamily="50" charset="-128"/>
                <a:cs typeface="メイリオ" pitchFamily="50" charset="-128"/>
              </a:rPr>
              <a:t>F-measure(</a:t>
            </a:r>
            <a:r>
              <a:rPr lang="ja-JP" altLang="en-US" sz="2800" dirty="0" smtClean="0">
                <a:latin typeface="メイリオ" pitchFamily="50" charset="-128"/>
                <a:ea typeface="メイリオ" pitchFamily="50" charset="-128"/>
                <a:cs typeface="メイリオ" pitchFamily="50" charset="-128"/>
              </a:rPr>
              <a:t>数値</a:t>
            </a:r>
            <a:r>
              <a:rPr lang="en-US" altLang="ja-JP" sz="2800" dirty="0" smtClean="0">
                <a:latin typeface="メイリオ" pitchFamily="50" charset="-128"/>
                <a:ea typeface="メイリオ" pitchFamily="50" charset="-128"/>
                <a:cs typeface="メイリオ" pitchFamily="50" charset="-128"/>
              </a:rPr>
              <a:t>ver.)</a:t>
            </a:r>
          </a:p>
        </p:txBody>
      </p:sp>
      <p:cxnSp>
        <p:nvCxnSpPr>
          <p:cNvPr id="4" name="直線コネクタ 3"/>
          <p:cNvCxnSpPr/>
          <p:nvPr/>
        </p:nvCxnSpPr>
        <p:spPr>
          <a:xfrm>
            <a:off x="0" y="1556792"/>
            <a:ext cx="9144000" cy="0"/>
          </a:xfrm>
          <a:prstGeom prst="line">
            <a:avLst/>
          </a:prstGeom>
          <a:ln w="1270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 name="正方形/長方形 4"/>
          <p:cNvSpPr/>
          <p:nvPr/>
        </p:nvSpPr>
        <p:spPr>
          <a:xfrm>
            <a:off x="0" y="1674000"/>
            <a:ext cx="9144000" cy="51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t" anchorCtr="0"/>
          <a:lstStyle/>
          <a:p>
            <a:endParaRPr lang="en-US" altLang="ja-JP" sz="2000" dirty="0">
              <a:solidFill>
                <a:schemeClr val="tx1"/>
              </a:solidFill>
              <a:latin typeface="メイリオ" pitchFamily="50" charset="-128"/>
              <a:ea typeface="メイリオ" pitchFamily="50" charset="-128"/>
              <a:cs typeface="メイリオ" pitchFamily="50" charset="-128"/>
            </a:endParaRPr>
          </a:p>
        </p:txBody>
      </p:sp>
      <p:sp>
        <p:nvSpPr>
          <p:cNvPr id="6" name="スライド番号プレースホルダ 5"/>
          <p:cNvSpPr>
            <a:spLocks noGrp="1"/>
          </p:cNvSpPr>
          <p:nvPr>
            <p:ph type="sldNum" sz="quarter" idx="12"/>
          </p:nvPr>
        </p:nvSpPr>
        <p:spPr/>
        <p:txBody>
          <a:bodyPr/>
          <a:lstStyle/>
          <a:p>
            <a:fld id="{0070F415-5C27-48AD-A2B0-91CAF6ED7DCA}" type="slidenum">
              <a:rPr kumimoji="1" lang="ja-JP" altLang="en-US" smtClean="0"/>
              <a:pPr/>
              <a:t>32</a:t>
            </a:fld>
            <a:endParaRPr kumimoji="1" lang="ja-JP" altLang="en-US"/>
          </a:p>
        </p:txBody>
      </p:sp>
      <p:graphicFrame>
        <p:nvGraphicFramePr>
          <p:cNvPr id="7" name="表 6"/>
          <p:cNvGraphicFramePr>
            <a:graphicFrameLocks noGrp="1"/>
          </p:cNvGraphicFramePr>
          <p:nvPr/>
        </p:nvGraphicFramePr>
        <p:xfrm>
          <a:off x="251520" y="2548896"/>
          <a:ext cx="8640000" cy="1312152"/>
        </p:xfrm>
        <a:graphic>
          <a:graphicData uri="http://schemas.openxmlformats.org/drawingml/2006/table">
            <a:tbl>
              <a:tblPr firstRow="1" firstCol="1" bandRow="1">
                <a:tableStyleId>{9D7B26C5-4107-4FEC-AEDC-1716B250A1EF}</a:tableStyleId>
              </a:tblPr>
              <a:tblGrid>
                <a:gridCol w="1351668"/>
                <a:gridCol w="1822083"/>
                <a:gridCol w="1822083"/>
                <a:gridCol w="1822083"/>
                <a:gridCol w="1822083"/>
              </a:tblGrid>
              <a:tr h="328038">
                <a:tc>
                  <a:txBody>
                    <a:bodyPr/>
                    <a:lstStyle/>
                    <a:p>
                      <a:pPr algn="ctr" fontAlgn="ctr"/>
                      <a:endParaRPr lang="en-US" altLang="ja-JP" sz="1600" b="0" i="0" u="none" strike="noStrike" dirty="0">
                        <a:solidFill>
                          <a:srgbClr val="000000"/>
                        </a:solidFill>
                        <a:latin typeface="メイリオ" pitchFamily="50" charset="-128"/>
                        <a:ea typeface="メイリオ" pitchFamily="50" charset="-128"/>
                        <a:cs typeface="メイリオ" pitchFamily="50" charset="-128"/>
                      </a:endParaRPr>
                    </a:p>
                  </a:txBody>
                  <a:tcPr marL="0" marR="0" marT="0" marB="0" anchor="ctr"/>
                </a:tc>
                <a:tc>
                  <a:txBody>
                    <a:bodyPr/>
                    <a:lstStyle/>
                    <a:p>
                      <a:pPr algn="ctr" fontAlgn="ctr"/>
                      <a:r>
                        <a:rPr lang="ja-JP" altLang="en-US" sz="1600" u="none" strike="noStrike" dirty="0" smtClean="0"/>
                        <a:t>固定閾値</a:t>
                      </a:r>
                      <a:endParaRPr lang="en-US" altLang="ja-JP" sz="1600" b="0" i="0" u="none" strike="noStrike" dirty="0">
                        <a:solidFill>
                          <a:srgbClr val="000000"/>
                        </a:solidFill>
                        <a:latin typeface="メイリオ" pitchFamily="50" charset="-128"/>
                        <a:ea typeface="メイリオ" pitchFamily="50" charset="-128"/>
                        <a:cs typeface="メイリオ" pitchFamily="50" charset="-128"/>
                      </a:endParaRPr>
                    </a:p>
                  </a:txBody>
                  <a:tcPr marL="0" marR="0" marT="0" marB="0" anchor="ctr"/>
                </a:tc>
                <a:tc>
                  <a:txBody>
                    <a:bodyPr/>
                    <a:lstStyle/>
                    <a:p>
                      <a:pPr algn="ctr" fontAlgn="ctr"/>
                      <a:r>
                        <a:rPr lang="ja-JP" altLang="en-US" sz="1600" u="none" strike="noStrike" dirty="0" smtClean="0"/>
                        <a:t>背景差分</a:t>
                      </a:r>
                      <a:r>
                        <a:rPr lang="en-US" altLang="ja-JP" sz="1600" u="none" strike="noStrike" dirty="0" smtClean="0"/>
                        <a:t>(</a:t>
                      </a:r>
                      <a:r>
                        <a:rPr lang="ja-JP" altLang="en-US" sz="1600" u="none" strike="noStrike" dirty="0" smtClean="0"/>
                        <a:t>平均</a:t>
                      </a:r>
                      <a:r>
                        <a:rPr lang="en-US" altLang="ja-JP" sz="1600" u="none" strike="noStrike" dirty="0" smtClean="0"/>
                        <a:t>)</a:t>
                      </a:r>
                      <a:endParaRPr lang="en-US" altLang="ja-JP" sz="1600" b="0" i="0" u="none" strike="noStrike" dirty="0">
                        <a:solidFill>
                          <a:srgbClr val="000000"/>
                        </a:solidFill>
                        <a:latin typeface="メイリオ" pitchFamily="50" charset="-128"/>
                        <a:ea typeface="メイリオ" pitchFamily="50" charset="-128"/>
                        <a:cs typeface="メイリオ" pitchFamily="50" charset="-128"/>
                      </a:endParaRPr>
                    </a:p>
                  </a:txBody>
                  <a:tcPr marL="0" marR="0" marT="0" marB="0" anchor="ctr"/>
                </a:tc>
                <a:tc>
                  <a:txBody>
                    <a:bodyPr/>
                    <a:lstStyle/>
                    <a:p>
                      <a:pPr algn="ctr" fontAlgn="ctr"/>
                      <a:r>
                        <a:rPr lang="ja-JP" altLang="en-US" sz="1600" u="none" strike="noStrike" dirty="0" smtClean="0"/>
                        <a:t>背景差分</a:t>
                      </a:r>
                      <a:r>
                        <a:rPr lang="en-US" altLang="ja-JP" sz="1600" u="none" strike="noStrike" dirty="0" smtClean="0"/>
                        <a:t>(</a:t>
                      </a:r>
                      <a:r>
                        <a:rPr lang="ja-JP" altLang="en-US" sz="1600" u="none" strike="noStrike" dirty="0" smtClean="0"/>
                        <a:t>最大</a:t>
                      </a:r>
                      <a:r>
                        <a:rPr lang="en-US" altLang="ja-JP" sz="1600" u="none" strike="noStrike" dirty="0" smtClean="0"/>
                        <a:t>)</a:t>
                      </a:r>
                      <a:endParaRPr lang="en-US" altLang="ja-JP" sz="1600" b="0" i="0" u="none" strike="noStrike" dirty="0">
                        <a:solidFill>
                          <a:srgbClr val="000000"/>
                        </a:solidFill>
                        <a:latin typeface="メイリオ" pitchFamily="50" charset="-128"/>
                        <a:ea typeface="メイリオ" pitchFamily="50" charset="-128"/>
                        <a:cs typeface="メイリオ" pitchFamily="50" charset="-128"/>
                      </a:endParaRPr>
                    </a:p>
                  </a:txBody>
                  <a:tcPr marL="0" marR="0" marT="0" marB="0" anchor="ctr"/>
                </a:tc>
                <a:tc>
                  <a:txBody>
                    <a:bodyPr/>
                    <a:lstStyle/>
                    <a:p>
                      <a:pPr algn="ctr" fontAlgn="ctr"/>
                      <a:r>
                        <a:rPr lang="ja-JP" altLang="en-US" sz="1600" u="none" strike="noStrike" dirty="0" smtClean="0"/>
                        <a:t>背景差分</a:t>
                      </a:r>
                      <a:r>
                        <a:rPr lang="en-US" altLang="ja-JP" sz="1600" u="none" strike="noStrike" dirty="0" smtClean="0"/>
                        <a:t>(</a:t>
                      </a:r>
                      <a:r>
                        <a:rPr lang="ja-JP" altLang="en-US" sz="1600" u="none" strike="noStrike" dirty="0" smtClean="0"/>
                        <a:t>分散考慮</a:t>
                      </a:r>
                      <a:r>
                        <a:rPr lang="en-US" altLang="ja-JP" sz="1600" u="none" strike="noStrike" dirty="0" smtClean="0"/>
                        <a:t>)</a:t>
                      </a:r>
                      <a:endParaRPr lang="en-US" altLang="ja-JP" sz="1600" b="0" i="0" u="none" strike="noStrike" dirty="0">
                        <a:solidFill>
                          <a:srgbClr val="000000"/>
                        </a:solidFill>
                        <a:latin typeface="メイリオ" pitchFamily="50" charset="-128"/>
                        <a:ea typeface="メイリオ" pitchFamily="50" charset="-128"/>
                        <a:cs typeface="メイリオ" pitchFamily="50" charset="-128"/>
                      </a:endParaRPr>
                    </a:p>
                  </a:txBody>
                  <a:tcPr marL="0" marR="0" marT="0" marB="0" anchor="ctr"/>
                </a:tc>
              </a:tr>
              <a:tr h="328038">
                <a:tc>
                  <a:txBody>
                    <a:bodyPr/>
                    <a:lstStyle/>
                    <a:p>
                      <a:pPr algn="ctr" fontAlgn="ctr"/>
                      <a:r>
                        <a:rPr lang="en-US" altLang="ja-JP" sz="1600" u="none" strike="noStrike" dirty="0" smtClean="0"/>
                        <a:t>R1-L1</a:t>
                      </a:r>
                      <a:endParaRPr lang="en-US" altLang="ja-JP" sz="1600" b="0" i="0" u="none" strike="noStrike" dirty="0">
                        <a:solidFill>
                          <a:srgbClr val="000000"/>
                        </a:solidFill>
                        <a:latin typeface="メイリオ" pitchFamily="50" charset="-128"/>
                        <a:ea typeface="メイリオ" pitchFamily="50" charset="-128"/>
                        <a:cs typeface="メイリオ" pitchFamily="50" charset="-128"/>
                      </a:endParaRPr>
                    </a:p>
                  </a:txBody>
                  <a:tcPr marL="0" marR="0" marT="0" marB="0" anchor="ctr"/>
                </a:tc>
                <a:tc>
                  <a:txBody>
                    <a:bodyPr/>
                    <a:lstStyle/>
                    <a:p>
                      <a:pPr algn="r" fontAlgn="ctr"/>
                      <a:r>
                        <a:rPr lang="en-US" altLang="ja-JP" sz="1600" u="none" strike="noStrike" dirty="0"/>
                        <a:t>86.63178</a:t>
                      </a:r>
                      <a:endParaRPr lang="en-US" altLang="ja-JP" sz="1600" b="0" i="0" u="none" strike="noStrike" dirty="0">
                        <a:solidFill>
                          <a:srgbClr val="000000"/>
                        </a:solidFill>
                        <a:latin typeface="メイリオ" pitchFamily="50" charset="-128"/>
                        <a:ea typeface="メイリオ" pitchFamily="50" charset="-128"/>
                        <a:cs typeface="メイリオ" pitchFamily="50" charset="-128"/>
                      </a:endParaRPr>
                    </a:p>
                  </a:txBody>
                  <a:tcPr marL="0" marR="0" marT="0" marB="0" anchor="ctr"/>
                </a:tc>
                <a:tc>
                  <a:txBody>
                    <a:bodyPr/>
                    <a:lstStyle/>
                    <a:p>
                      <a:pPr algn="r" fontAlgn="ctr"/>
                      <a:r>
                        <a:rPr lang="en-US" altLang="ja-JP" sz="1600" u="none" strike="noStrike"/>
                        <a:t>82.61493</a:t>
                      </a:r>
                      <a:endParaRPr lang="en-US" altLang="ja-JP" sz="1600" b="0" i="0" u="none" strike="noStrike">
                        <a:solidFill>
                          <a:srgbClr val="000000"/>
                        </a:solidFill>
                        <a:latin typeface="メイリオ" pitchFamily="50" charset="-128"/>
                        <a:ea typeface="メイリオ" pitchFamily="50" charset="-128"/>
                        <a:cs typeface="メイリオ" pitchFamily="50" charset="-128"/>
                      </a:endParaRPr>
                    </a:p>
                  </a:txBody>
                  <a:tcPr marL="0" marR="0" marT="0" marB="0" anchor="ctr"/>
                </a:tc>
                <a:tc>
                  <a:txBody>
                    <a:bodyPr/>
                    <a:lstStyle/>
                    <a:p>
                      <a:pPr algn="r" fontAlgn="ctr"/>
                      <a:r>
                        <a:rPr lang="en-US" altLang="ja-JP" sz="1600" u="none" strike="noStrike"/>
                        <a:t>75.81761</a:t>
                      </a:r>
                      <a:endParaRPr lang="en-US" altLang="ja-JP" sz="1600" b="0" i="0" u="none" strike="noStrike">
                        <a:solidFill>
                          <a:srgbClr val="000000"/>
                        </a:solidFill>
                        <a:latin typeface="メイリオ" pitchFamily="50" charset="-128"/>
                        <a:ea typeface="メイリオ" pitchFamily="50" charset="-128"/>
                        <a:cs typeface="メイリオ" pitchFamily="50" charset="-128"/>
                      </a:endParaRPr>
                    </a:p>
                  </a:txBody>
                  <a:tcPr marL="0" marR="0" marT="0" marB="0" anchor="ctr"/>
                </a:tc>
                <a:tc>
                  <a:txBody>
                    <a:bodyPr/>
                    <a:lstStyle/>
                    <a:p>
                      <a:pPr algn="r" fontAlgn="ctr"/>
                      <a:r>
                        <a:rPr lang="en-US" altLang="ja-JP" sz="1600" u="none" strike="noStrike" dirty="0"/>
                        <a:t>84.44937</a:t>
                      </a:r>
                      <a:endParaRPr lang="en-US" altLang="ja-JP" sz="1600" b="0" i="0" u="none" strike="noStrike" dirty="0">
                        <a:solidFill>
                          <a:srgbClr val="000000"/>
                        </a:solidFill>
                        <a:latin typeface="メイリオ" pitchFamily="50" charset="-128"/>
                        <a:ea typeface="メイリオ" pitchFamily="50" charset="-128"/>
                        <a:cs typeface="メイリオ" pitchFamily="50" charset="-128"/>
                      </a:endParaRPr>
                    </a:p>
                  </a:txBody>
                  <a:tcPr marL="0" marR="0" marT="0" marB="0" anchor="ctr"/>
                </a:tc>
              </a:tr>
              <a:tr h="328038">
                <a:tc>
                  <a:txBody>
                    <a:bodyPr/>
                    <a:lstStyle/>
                    <a:p>
                      <a:pPr algn="ctr" fontAlgn="ctr"/>
                      <a:r>
                        <a:rPr lang="en-US" altLang="ja-JP" sz="1600" u="none" strike="noStrike" dirty="0" smtClean="0"/>
                        <a:t>R1-L2</a:t>
                      </a:r>
                      <a:endParaRPr lang="en-US" altLang="ja-JP" sz="1600" b="0" i="0" u="none" strike="noStrike" dirty="0">
                        <a:solidFill>
                          <a:srgbClr val="000000"/>
                        </a:solidFill>
                        <a:latin typeface="メイリオ" pitchFamily="50" charset="-128"/>
                        <a:ea typeface="メイリオ" pitchFamily="50" charset="-128"/>
                        <a:cs typeface="メイリオ" pitchFamily="50" charset="-128"/>
                      </a:endParaRPr>
                    </a:p>
                  </a:txBody>
                  <a:tcPr marL="0" marR="0" marT="0" marB="0" anchor="ctr"/>
                </a:tc>
                <a:tc>
                  <a:txBody>
                    <a:bodyPr/>
                    <a:lstStyle/>
                    <a:p>
                      <a:pPr algn="r" fontAlgn="ctr"/>
                      <a:r>
                        <a:rPr lang="en-US" altLang="ja-JP" sz="1600" u="none" strike="noStrike"/>
                        <a:t>88.21148</a:t>
                      </a:r>
                      <a:endParaRPr lang="en-US" altLang="ja-JP" sz="1600" b="0" i="0" u="none" strike="noStrike">
                        <a:solidFill>
                          <a:srgbClr val="000000"/>
                        </a:solidFill>
                        <a:latin typeface="メイリオ" pitchFamily="50" charset="-128"/>
                        <a:ea typeface="メイリオ" pitchFamily="50" charset="-128"/>
                        <a:cs typeface="メイリオ" pitchFamily="50" charset="-128"/>
                      </a:endParaRPr>
                    </a:p>
                  </a:txBody>
                  <a:tcPr marL="0" marR="0" marT="0" marB="0" anchor="ctr"/>
                </a:tc>
                <a:tc>
                  <a:txBody>
                    <a:bodyPr/>
                    <a:lstStyle/>
                    <a:p>
                      <a:pPr algn="r" fontAlgn="ctr"/>
                      <a:r>
                        <a:rPr lang="en-US" altLang="ja-JP" sz="1600" u="none" strike="noStrike" dirty="0"/>
                        <a:t>81.10271</a:t>
                      </a:r>
                      <a:endParaRPr lang="en-US" altLang="ja-JP" sz="1600" b="0" i="0" u="none" strike="noStrike" dirty="0">
                        <a:solidFill>
                          <a:srgbClr val="000000"/>
                        </a:solidFill>
                        <a:latin typeface="メイリオ" pitchFamily="50" charset="-128"/>
                        <a:ea typeface="メイリオ" pitchFamily="50" charset="-128"/>
                        <a:cs typeface="メイリオ" pitchFamily="50" charset="-128"/>
                      </a:endParaRPr>
                    </a:p>
                  </a:txBody>
                  <a:tcPr marL="0" marR="0" marT="0" marB="0" anchor="ctr"/>
                </a:tc>
                <a:tc>
                  <a:txBody>
                    <a:bodyPr/>
                    <a:lstStyle/>
                    <a:p>
                      <a:pPr algn="r" fontAlgn="ctr"/>
                      <a:r>
                        <a:rPr lang="en-US" altLang="ja-JP" sz="1600" u="none" strike="noStrike"/>
                        <a:t>89.0726</a:t>
                      </a:r>
                      <a:endParaRPr lang="en-US" altLang="ja-JP" sz="1600" b="0" i="0" u="none" strike="noStrike">
                        <a:solidFill>
                          <a:srgbClr val="000000"/>
                        </a:solidFill>
                        <a:latin typeface="メイリオ" pitchFamily="50" charset="-128"/>
                        <a:ea typeface="メイリオ" pitchFamily="50" charset="-128"/>
                        <a:cs typeface="メイリオ" pitchFamily="50" charset="-128"/>
                      </a:endParaRPr>
                    </a:p>
                  </a:txBody>
                  <a:tcPr marL="0" marR="0" marT="0" marB="0" anchor="ctr"/>
                </a:tc>
                <a:tc>
                  <a:txBody>
                    <a:bodyPr/>
                    <a:lstStyle/>
                    <a:p>
                      <a:pPr algn="r" fontAlgn="ctr"/>
                      <a:r>
                        <a:rPr lang="en-US" altLang="ja-JP" sz="1600" u="none" strike="noStrike"/>
                        <a:t>89.36595</a:t>
                      </a:r>
                      <a:endParaRPr lang="en-US" altLang="ja-JP" sz="1600" b="0" i="0" u="none" strike="noStrike">
                        <a:solidFill>
                          <a:srgbClr val="000000"/>
                        </a:solidFill>
                        <a:latin typeface="メイリオ" pitchFamily="50" charset="-128"/>
                        <a:ea typeface="メイリオ" pitchFamily="50" charset="-128"/>
                        <a:cs typeface="メイリオ" pitchFamily="50" charset="-128"/>
                      </a:endParaRPr>
                    </a:p>
                  </a:txBody>
                  <a:tcPr marL="0" marR="0" marT="0" marB="0" anchor="ctr"/>
                </a:tc>
              </a:tr>
              <a:tr h="328038">
                <a:tc>
                  <a:txBody>
                    <a:bodyPr/>
                    <a:lstStyle/>
                    <a:p>
                      <a:pPr algn="ctr" fontAlgn="ctr"/>
                      <a:r>
                        <a:rPr lang="en-US" altLang="ja-JP" sz="1600" u="none" strike="noStrike" dirty="0" smtClean="0"/>
                        <a:t>R1-L3</a:t>
                      </a:r>
                      <a:endParaRPr lang="en-US" altLang="ja-JP" sz="1600" b="0" i="0" u="none" strike="noStrike" dirty="0">
                        <a:solidFill>
                          <a:srgbClr val="000000"/>
                        </a:solidFill>
                        <a:latin typeface="メイリオ" pitchFamily="50" charset="-128"/>
                        <a:ea typeface="メイリオ" pitchFamily="50" charset="-128"/>
                        <a:cs typeface="メイリオ" pitchFamily="50" charset="-128"/>
                      </a:endParaRPr>
                    </a:p>
                  </a:txBody>
                  <a:tcPr marL="0" marR="0" marT="0" marB="0" anchor="ctr"/>
                </a:tc>
                <a:tc>
                  <a:txBody>
                    <a:bodyPr/>
                    <a:lstStyle/>
                    <a:p>
                      <a:pPr algn="r" fontAlgn="ctr"/>
                      <a:r>
                        <a:rPr lang="en-US" altLang="ja-JP" sz="1600" u="none" strike="noStrike"/>
                        <a:t>87.22765</a:t>
                      </a:r>
                      <a:endParaRPr lang="en-US" altLang="ja-JP" sz="1600" b="0" i="0" u="none" strike="noStrike">
                        <a:solidFill>
                          <a:srgbClr val="000000"/>
                        </a:solidFill>
                        <a:latin typeface="メイリオ" pitchFamily="50" charset="-128"/>
                        <a:ea typeface="メイリオ" pitchFamily="50" charset="-128"/>
                        <a:cs typeface="メイリオ" pitchFamily="50" charset="-128"/>
                      </a:endParaRPr>
                    </a:p>
                  </a:txBody>
                  <a:tcPr marL="0" marR="0" marT="0" marB="0" anchor="ctr"/>
                </a:tc>
                <a:tc>
                  <a:txBody>
                    <a:bodyPr/>
                    <a:lstStyle/>
                    <a:p>
                      <a:pPr algn="r" fontAlgn="ctr"/>
                      <a:r>
                        <a:rPr lang="en-US" altLang="ja-JP" sz="1600" u="none" strike="noStrike" dirty="0"/>
                        <a:t>76.40922</a:t>
                      </a:r>
                      <a:endParaRPr lang="en-US" altLang="ja-JP" sz="1600" b="0" i="0" u="none" strike="noStrike" dirty="0">
                        <a:solidFill>
                          <a:srgbClr val="000000"/>
                        </a:solidFill>
                        <a:latin typeface="メイリオ" pitchFamily="50" charset="-128"/>
                        <a:ea typeface="メイリオ" pitchFamily="50" charset="-128"/>
                        <a:cs typeface="メイリオ" pitchFamily="50" charset="-128"/>
                      </a:endParaRPr>
                    </a:p>
                  </a:txBody>
                  <a:tcPr marL="0" marR="0" marT="0" marB="0" anchor="ctr"/>
                </a:tc>
                <a:tc>
                  <a:txBody>
                    <a:bodyPr/>
                    <a:lstStyle/>
                    <a:p>
                      <a:pPr algn="r" fontAlgn="ctr"/>
                      <a:r>
                        <a:rPr lang="en-US" altLang="ja-JP" sz="1600" u="none" strike="noStrike" dirty="0"/>
                        <a:t>88.41594</a:t>
                      </a:r>
                      <a:endParaRPr lang="en-US" altLang="ja-JP" sz="1600" b="0" i="0" u="none" strike="noStrike" dirty="0">
                        <a:solidFill>
                          <a:srgbClr val="000000"/>
                        </a:solidFill>
                        <a:latin typeface="メイリオ" pitchFamily="50" charset="-128"/>
                        <a:ea typeface="メイリオ" pitchFamily="50" charset="-128"/>
                        <a:cs typeface="メイリオ" pitchFamily="50" charset="-128"/>
                      </a:endParaRPr>
                    </a:p>
                  </a:txBody>
                  <a:tcPr marL="0" marR="0" marT="0" marB="0" anchor="ctr"/>
                </a:tc>
                <a:tc>
                  <a:txBody>
                    <a:bodyPr/>
                    <a:lstStyle/>
                    <a:p>
                      <a:pPr algn="r" fontAlgn="ctr"/>
                      <a:r>
                        <a:rPr lang="en-US" altLang="ja-JP" sz="1600" u="none" strike="noStrike" dirty="0"/>
                        <a:t>88.2663</a:t>
                      </a:r>
                      <a:endParaRPr lang="en-US" altLang="ja-JP" sz="1600" b="0" i="0" u="none" strike="noStrike" dirty="0">
                        <a:solidFill>
                          <a:srgbClr val="000000"/>
                        </a:solidFill>
                        <a:latin typeface="メイリオ" pitchFamily="50" charset="-128"/>
                        <a:ea typeface="メイリオ" pitchFamily="50" charset="-128"/>
                        <a:cs typeface="メイリオ" pitchFamily="50" charset="-128"/>
                      </a:endParaRPr>
                    </a:p>
                  </a:txBody>
                  <a:tcPr marL="0" marR="0" marT="0" marB="0" anchor="ctr"/>
                </a:tc>
              </a:tr>
            </a:tbl>
          </a:graphicData>
        </a:graphic>
      </p:graphicFrame>
      <p:graphicFrame>
        <p:nvGraphicFramePr>
          <p:cNvPr id="9" name="表 8"/>
          <p:cNvGraphicFramePr>
            <a:graphicFrameLocks noGrp="1"/>
          </p:cNvGraphicFramePr>
          <p:nvPr/>
        </p:nvGraphicFramePr>
        <p:xfrm>
          <a:off x="251520" y="4775666"/>
          <a:ext cx="8640000" cy="1312152"/>
        </p:xfrm>
        <a:graphic>
          <a:graphicData uri="http://schemas.openxmlformats.org/drawingml/2006/table">
            <a:tbl>
              <a:tblPr firstRow="1" firstCol="1" bandRow="1">
                <a:tableStyleId>{9D7B26C5-4107-4FEC-AEDC-1716B250A1EF}</a:tableStyleId>
              </a:tblPr>
              <a:tblGrid>
                <a:gridCol w="1351668"/>
                <a:gridCol w="1822083"/>
                <a:gridCol w="1822083"/>
                <a:gridCol w="1822083"/>
                <a:gridCol w="1822083"/>
              </a:tblGrid>
              <a:tr h="328038">
                <a:tc>
                  <a:txBody>
                    <a:bodyPr/>
                    <a:lstStyle/>
                    <a:p>
                      <a:pPr algn="ctr" fontAlgn="ctr"/>
                      <a:endParaRPr lang="en-US" altLang="ja-JP" sz="1600" b="0" i="0" u="none" strike="noStrike" dirty="0">
                        <a:solidFill>
                          <a:srgbClr val="000000"/>
                        </a:solidFill>
                        <a:latin typeface="メイリオ" pitchFamily="50" charset="-128"/>
                        <a:ea typeface="メイリオ" pitchFamily="50" charset="-128"/>
                        <a:cs typeface="メイリオ" pitchFamily="50" charset="-128"/>
                      </a:endParaRPr>
                    </a:p>
                  </a:txBody>
                  <a:tcPr marL="0" marR="0" marT="0" marB="0" anchor="ctr"/>
                </a:tc>
                <a:tc>
                  <a:txBody>
                    <a:bodyPr/>
                    <a:lstStyle/>
                    <a:p>
                      <a:pPr algn="ctr" fontAlgn="ctr"/>
                      <a:r>
                        <a:rPr lang="ja-JP" altLang="en-US" sz="1600" u="none" strike="noStrike" dirty="0" smtClean="0"/>
                        <a:t>固定閾値</a:t>
                      </a:r>
                      <a:endParaRPr lang="en-US" altLang="ja-JP" sz="1600" b="0" i="0" u="none" strike="noStrike" dirty="0">
                        <a:solidFill>
                          <a:srgbClr val="000000"/>
                        </a:solidFill>
                        <a:latin typeface="メイリオ" pitchFamily="50" charset="-128"/>
                        <a:ea typeface="メイリオ" pitchFamily="50" charset="-128"/>
                        <a:cs typeface="メイリオ" pitchFamily="50" charset="-128"/>
                      </a:endParaRPr>
                    </a:p>
                  </a:txBody>
                  <a:tcPr marL="0" marR="0" marT="0" marB="0" anchor="ctr"/>
                </a:tc>
                <a:tc>
                  <a:txBody>
                    <a:bodyPr/>
                    <a:lstStyle/>
                    <a:p>
                      <a:pPr algn="ctr" fontAlgn="ctr"/>
                      <a:r>
                        <a:rPr lang="ja-JP" altLang="en-US" sz="1600" u="none" strike="noStrike" dirty="0" smtClean="0"/>
                        <a:t>背景差分</a:t>
                      </a:r>
                      <a:r>
                        <a:rPr lang="en-US" altLang="ja-JP" sz="1600" u="none" strike="noStrike" dirty="0" smtClean="0"/>
                        <a:t>(</a:t>
                      </a:r>
                      <a:r>
                        <a:rPr lang="ja-JP" altLang="en-US" sz="1600" u="none" strike="noStrike" dirty="0" smtClean="0"/>
                        <a:t>平均</a:t>
                      </a:r>
                      <a:r>
                        <a:rPr lang="en-US" altLang="ja-JP" sz="1600" u="none" strike="noStrike" dirty="0" smtClean="0"/>
                        <a:t>)</a:t>
                      </a:r>
                      <a:endParaRPr lang="en-US" altLang="ja-JP" sz="1600" b="0" i="0" u="none" strike="noStrike" dirty="0">
                        <a:solidFill>
                          <a:srgbClr val="000000"/>
                        </a:solidFill>
                        <a:latin typeface="メイリオ" pitchFamily="50" charset="-128"/>
                        <a:ea typeface="メイリオ" pitchFamily="50" charset="-128"/>
                        <a:cs typeface="メイリオ" pitchFamily="50" charset="-128"/>
                      </a:endParaRPr>
                    </a:p>
                  </a:txBody>
                  <a:tcPr marL="0" marR="0" marT="0" marB="0" anchor="ctr"/>
                </a:tc>
                <a:tc>
                  <a:txBody>
                    <a:bodyPr/>
                    <a:lstStyle/>
                    <a:p>
                      <a:pPr algn="ctr" fontAlgn="ctr"/>
                      <a:r>
                        <a:rPr lang="ja-JP" altLang="en-US" sz="1600" u="none" strike="noStrike" dirty="0" smtClean="0"/>
                        <a:t>背景差分</a:t>
                      </a:r>
                      <a:r>
                        <a:rPr lang="en-US" altLang="ja-JP" sz="1600" u="none" strike="noStrike" dirty="0" smtClean="0"/>
                        <a:t>(</a:t>
                      </a:r>
                      <a:r>
                        <a:rPr lang="ja-JP" altLang="en-US" sz="1600" u="none" strike="noStrike" dirty="0" smtClean="0"/>
                        <a:t>最大</a:t>
                      </a:r>
                      <a:r>
                        <a:rPr lang="en-US" altLang="ja-JP" sz="1600" u="none" strike="noStrike" dirty="0" smtClean="0"/>
                        <a:t>)</a:t>
                      </a:r>
                      <a:endParaRPr lang="en-US" altLang="ja-JP" sz="1600" b="0" i="0" u="none" strike="noStrike" dirty="0">
                        <a:solidFill>
                          <a:srgbClr val="000000"/>
                        </a:solidFill>
                        <a:latin typeface="メイリオ" pitchFamily="50" charset="-128"/>
                        <a:ea typeface="メイリオ" pitchFamily="50" charset="-128"/>
                        <a:cs typeface="メイリオ" pitchFamily="50" charset="-128"/>
                      </a:endParaRPr>
                    </a:p>
                  </a:txBody>
                  <a:tcPr marL="0" marR="0" marT="0" marB="0" anchor="ctr"/>
                </a:tc>
                <a:tc>
                  <a:txBody>
                    <a:bodyPr/>
                    <a:lstStyle/>
                    <a:p>
                      <a:pPr algn="ctr" fontAlgn="ctr"/>
                      <a:r>
                        <a:rPr lang="ja-JP" altLang="en-US" sz="1600" u="none" strike="noStrike" dirty="0" smtClean="0"/>
                        <a:t>背景差分</a:t>
                      </a:r>
                      <a:r>
                        <a:rPr lang="en-US" altLang="ja-JP" sz="1600" u="none" strike="noStrike" dirty="0" smtClean="0"/>
                        <a:t>(</a:t>
                      </a:r>
                      <a:r>
                        <a:rPr lang="ja-JP" altLang="en-US" sz="1600" u="none" strike="noStrike" dirty="0" smtClean="0"/>
                        <a:t>分散考慮</a:t>
                      </a:r>
                      <a:r>
                        <a:rPr lang="en-US" altLang="ja-JP" sz="1600" u="none" strike="noStrike" dirty="0" smtClean="0"/>
                        <a:t>)</a:t>
                      </a:r>
                      <a:endParaRPr lang="en-US" altLang="ja-JP" sz="1600" b="0" i="0" u="none" strike="noStrike" dirty="0">
                        <a:solidFill>
                          <a:srgbClr val="000000"/>
                        </a:solidFill>
                        <a:latin typeface="メイリオ" pitchFamily="50" charset="-128"/>
                        <a:ea typeface="メイリオ" pitchFamily="50" charset="-128"/>
                        <a:cs typeface="メイリオ" pitchFamily="50" charset="-128"/>
                      </a:endParaRPr>
                    </a:p>
                  </a:txBody>
                  <a:tcPr marL="0" marR="0" marT="0" marB="0" anchor="ctr"/>
                </a:tc>
              </a:tr>
              <a:tr h="328038">
                <a:tc>
                  <a:txBody>
                    <a:bodyPr/>
                    <a:lstStyle/>
                    <a:p>
                      <a:pPr algn="ctr" fontAlgn="ctr"/>
                      <a:r>
                        <a:rPr lang="en-US" altLang="ja-JP" sz="1600" u="none" strike="noStrike" dirty="0" smtClean="0"/>
                        <a:t>R1-L1</a:t>
                      </a:r>
                      <a:endParaRPr lang="en-US" altLang="ja-JP" sz="1600" b="0" i="0" u="none" strike="noStrike" dirty="0">
                        <a:solidFill>
                          <a:srgbClr val="000000"/>
                        </a:solidFill>
                        <a:latin typeface="メイリオ" pitchFamily="50" charset="-128"/>
                        <a:ea typeface="メイリオ" pitchFamily="50" charset="-128"/>
                        <a:cs typeface="メイリオ" pitchFamily="50" charset="-128"/>
                      </a:endParaRPr>
                    </a:p>
                  </a:txBody>
                  <a:tcPr marL="0" marR="0" marT="0" marB="0" anchor="ctr"/>
                </a:tc>
                <a:tc>
                  <a:txBody>
                    <a:bodyPr/>
                    <a:lstStyle/>
                    <a:p>
                      <a:pPr algn="r" fontAlgn="ctr"/>
                      <a:r>
                        <a:rPr lang="en-US" altLang="ja-JP" sz="1600" b="0" i="0" u="none" strike="noStrike" dirty="0">
                          <a:solidFill>
                            <a:srgbClr val="000000"/>
                          </a:solidFill>
                          <a:latin typeface="メイリオ" pitchFamily="50" charset="-128"/>
                          <a:ea typeface="メイリオ" pitchFamily="50" charset="-128"/>
                          <a:cs typeface="メイリオ" pitchFamily="50" charset="-128"/>
                        </a:rPr>
                        <a:t>1.157193</a:t>
                      </a:r>
                    </a:p>
                  </a:txBody>
                  <a:tcPr marL="0" marR="0" marT="0" marB="0" anchor="ctr"/>
                </a:tc>
                <a:tc>
                  <a:txBody>
                    <a:bodyPr/>
                    <a:lstStyle/>
                    <a:p>
                      <a:pPr algn="r" fontAlgn="ctr"/>
                      <a:r>
                        <a:rPr lang="en-US" altLang="ja-JP" sz="1600" b="0" i="0" u="none" strike="noStrike" dirty="0">
                          <a:solidFill>
                            <a:srgbClr val="000000"/>
                          </a:solidFill>
                          <a:latin typeface="メイリオ" pitchFamily="50" charset="-128"/>
                          <a:ea typeface="メイリオ" pitchFamily="50" charset="-128"/>
                          <a:cs typeface="メイリオ" pitchFamily="50" charset="-128"/>
                        </a:rPr>
                        <a:t>0.858602</a:t>
                      </a:r>
                    </a:p>
                  </a:txBody>
                  <a:tcPr marL="0" marR="0" marT="0" marB="0" anchor="ctr"/>
                </a:tc>
                <a:tc>
                  <a:txBody>
                    <a:bodyPr/>
                    <a:lstStyle/>
                    <a:p>
                      <a:pPr algn="r" fontAlgn="ctr"/>
                      <a:r>
                        <a:rPr lang="en-US" altLang="ja-JP" sz="1600" b="0" i="0" u="none" strike="noStrike" dirty="0">
                          <a:solidFill>
                            <a:srgbClr val="000000"/>
                          </a:solidFill>
                          <a:latin typeface="メイリオ" pitchFamily="50" charset="-128"/>
                          <a:ea typeface="メイリオ" pitchFamily="50" charset="-128"/>
                          <a:cs typeface="メイリオ" pitchFamily="50" charset="-128"/>
                        </a:rPr>
                        <a:t>2.452705</a:t>
                      </a:r>
                    </a:p>
                  </a:txBody>
                  <a:tcPr marL="0" marR="0" marT="0" marB="0" anchor="ctr"/>
                </a:tc>
                <a:tc>
                  <a:txBody>
                    <a:bodyPr/>
                    <a:lstStyle/>
                    <a:p>
                      <a:pPr algn="r" fontAlgn="ctr"/>
                      <a:r>
                        <a:rPr lang="en-US" altLang="ja-JP" sz="1600" b="0" i="0" u="none" strike="noStrike" dirty="0">
                          <a:solidFill>
                            <a:srgbClr val="000000"/>
                          </a:solidFill>
                          <a:latin typeface="メイリオ" pitchFamily="50" charset="-128"/>
                          <a:ea typeface="メイリオ" pitchFamily="50" charset="-128"/>
                          <a:cs typeface="メイリオ" pitchFamily="50" charset="-128"/>
                        </a:rPr>
                        <a:t>1.469549</a:t>
                      </a:r>
                    </a:p>
                  </a:txBody>
                  <a:tcPr marL="0" marR="0" marT="0" marB="0" anchor="ctr"/>
                </a:tc>
              </a:tr>
              <a:tr h="328038">
                <a:tc>
                  <a:txBody>
                    <a:bodyPr/>
                    <a:lstStyle/>
                    <a:p>
                      <a:pPr algn="ctr" fontAlgn="ctr"/>
                      <a:r>
                        <a:rPr lang="en-US" altLang="ja-JP" sz="1600" u="none" strike="noStrike" dirty="0" smtClean="0"/>
                        <a:t>R1-L2</a:t>
                      </a:r>
                      <a:endParaRPr lang="en-US" altLang="ja-JP" sz="1600" b="0" i="0" u="none" strike="noStrike" dirty="0">
                        <a:solidFill>
                          <a:srgbClr val="000000"/>
                        </a:solidFill>
                        <a:latin typeface="メイリオ" pitchFamily="50" charset="-128"/>
                        <a:ea typeface="メイリオ" pitchFamily="50" charset="-128"/>
                        <a:cs typeface="メイリオ" pitchFamily="50" charset="-128"/>
                      </a:endParaRPr>
                    </a:p>
                  </a:txBody>
                  <a:tcPr marL="0" marR="0" marT="0" marB="0" anchor="ctr"/>
                </a:tc>
                <a:tc>
                  <a:txBody>
                    <a:bodyPr/>
                    <a:lstStyle/>
                    <a:p>
                      <a:pPr algn="r" fontAlgn="ctr"/>
                      <a:r>
                        <a:rPr lang="en-US" altLang="ja-JP" sz="1600" b="0" i="0" u="none" strike="noStrike" dirty="0">
                          <a:solidFill>
                            <a:srgbClr val="000000"/>
                          </a:solidFill>
                          <a:latin typeface="メイリオ" pitchFamily="50" charset="-128"/>
                          <a:ea typeface="メイリオ" pitchFamily="50" charset="-128"/>
                          <a:cs typeface="メイリオ" pitchFamily="50" charset="-128"/>
                        </a:rPr>
                        <a:t>0.858124</a:t>
                      </a:r>
                    </a:p>
                  </a:txBody>
                  <a:tcPr marL="0" marR="0" marT="0" marB="0" anchor="ctr"/>
                </a:tc>
                <a:tc>
                  <a:txBody>
                    <a:bodyPr/>
                    <a:lstStyle/>
                    <a:p>
                      <a:pPr algn="r" fontAlgn="ctr"/>
                      <a:r>
                        <a:rPr lang="en-US" altLang="ja-JP" sz="1600" b="0" i="0" u="none" strike="noStrike" dirty="0">
                          <a:solidFill>
                            <a:srgbClr val="000000"/>
                          </a:solidFill>
                          <a:latin typeface="メイリオ" pitchFamily="50" charset="-128"/>
                          <a:ea typeface="メイリオ" pitchFamily="50" charset="-128"/>
                          <a:cs typeface="メイリオ" pitchFamily="50" charset="-128"/>
                        </a:rPr>
                        <a:t>0.558971</a:t>
                      </a:r>
                    </a:p>
                  </a:txBody>
                  <a:tcPr marL="0" marR="0" marT="0" marB="0" anchor="ctr"/>
                </a:tc>
                <a:tc>
                  <a:txBody>
                    <a:bodyPr/>
                    <a:lstStyle/>
                    <a:p>
                      <a:pPr algn="r" fontAlgn="ctr"/>
                      <a:r>
                        <a:rPr lang="en-US" altLang="ja-JP" sz="1600" b="0" i="0" u="none" strike="noStrike" dirty="0">
                          <a:solidFill>
                            <a:srgbClr val="000000"/>
                          </a:solidFill>
                          <a:latin typeface="メイリオ" pitchFamily="50" charset="-128"/>
                          <a:ea typeface="メイリオ" pitchFamily="50" charset="-128"/>
                          <a:cs typeface="メイリオ" pitchFamily="50" charset="-128"/>
                        </a:rPr>
                        <a:t>0.923803</a:t>
                      </a:r>
                    </a:p>
                  </a:txBody>
                  <a:tcPr marL="0" marR="0" marT="0" marB="0" anchor="ctr"/>
                </a:tc>
                <a:tc>
                  <a:txBody>
                    <a:bodyPr/>
                    <a:lstStyle/>
                    <a:p>
                      <a:pPr algn="r" fontAlgn="ctr"/>
                      <a:r>
                        <a:rPr lang="en-US" altLang="ja-JP" sz="1600" b="0" i="0" u="none" strike="noStrike" dirty="0">
                          <a:solidFill>
                            <a:srgbClr val="000000"/>
                          </a:solidFill>
                          <a:latin typeface="メイリオ" pitchFamily="50" charset="-128"/>
                          <a:ea typeface="メイリオ" pitchFamily="50" charset="-128"/>
                          <a:cs typeface="メイリオ" pitchFamily="50" charset="-128"/>
                        </a:rPr>
                        <a:t>0.89686</a:t>
                      </a:r>
                    </a:p>
                  </a:txBody>
                  <a:tcPr marL="0" marR="0" marT="0" marB="0" anchor="ctr"/>
                </a:tc>
              </a:tr>
              <a:tr h="328038">
                <a:tc>
                  <a:txBody>
                    <a:bodyPr/>
                    <a:lstStyle/>
                    <a:p>
                      <a:pPr algn="ctr" fontAlgn="ctr"/>
                      <a:r>
                        <a:rPr lang="en-US" altLang="ja-JP" sz="1600" u="none" strike="noStrike" dirty="0" smtClean="0"/>
                        <a:t>R1-L3</a:t>
                      </a:r>
                      <a:endParaRPr lang="en-US" altLang="ja-JP" sz="1600" b="0" i="0" u="none" strike="noStrike" dirty="0">
                        <a:solidFill>
                          <a:srgbClr val="000000"/>
                        </a:solidFill>
                        <a:latin typeface="メイリオ" pitchFamily="50" charset="-128"/>
                        <a:ea typeface="メイリオ" pitchFamily="50" charset="-128"/>
                        <a:cs typeface="メイリオ" pitchFamily="50" charset="-128"/>
                      </a:endParaRPr>
                    </a:p>
                  </a:txBody>
                  <a:tcPr marL="0" marR="0" marT="0" marB="0" anchor="ctr"/>
                </a:tc>
                <a:tc>
                  <a:txBody>
                    <a:bodyPr/>
                    <a:lstStyle/>
                    <a:p>
                      <a:pPr algn="r" fontAlgn="ctr"/>
                      <a:r>
                        <a:rPr lang="en-US" altLang="ja-JP" sz="1600" b="0" i="0" u="none" strike="noStrike" dirty="0">
                          <a:solidFill>
                            <a:srgbClr val="000000"/>
                          </a:solidFill>
                          <a:latin typeface="メイリオ" pitchFamily="50" charset="-128"/>
                          <a:ea typeface="メイリオ" pitchFamily="50" charset="-128"/>
                          <a:cs typeface="メイリオ" pitchFamily="50" charset="-128"/>
                        </a:rPr>
                        <a:t>0.961555</a:t>
                      </a:r>
                    </a:p>
                  </a:txBody>
                  <a:tcPr marL="0" marR="0" marT="0" marB="0" anchor="ctr"/>
                </a:tc>
                <a:tc>
                  <a:txBody>
                    <a:bodyPr/>
                    <a:lstStyle/>
                    <a:p>
                      <a:pPr algn="r" fontAlgn="ctr"/>
                      <a:r>
                        <a:rPr lang="en-US" altLang="ja-JP" sz="1600" b="0" i="0" u="none" strike="noStrike" dirty="0">
                          <a:solidFill>
                            <a:srgbClr val="000000"/>
                          </a:solidFill>
                          <a:latin typeface="メイリオ" pitchFamily="50" charset="-128"/>
                          <a:ea typeface="メイリオ" pitchFamily="50" charset="-128"/>
                          <a:cs typeface="メイリオ" pitchFamily="50" charset="-128"/>
                        </a:rPr>
                        <a:t>0.877501</a:t>
                      </a:r>
                    </a:p>
                  </a:txBody>
                  <a:tcPr marL="0" marR="0" marT="0" marB="0" anchor="ctr"/>
                </a:tc>
                <a:tc>
                  <a:txBody>
                    <a:bodyPr/>
                    <a:lstStyle/>
                    <a:p>
                      <a:pPr algn="r" fontAlgn="ctr"/>
                      <a:r>
                        <a:rPr lang="en-US" altLang="ja-JP" sz="1600" b="0" i="0" u="none" strike="noStrike" dirty="0">
                          <a:solidFill>
                            <a:srgbClr val="000000"/>
                          </a:solidFill>
                          <a:latin typeface="メイリオ" pitchFamily="50" charset="-128"/>
                          <a:ea typeface="メイリオ" pitchFamily="50" charset="-128"/>
                          <a:cs typeface="メイリオ" pitchFamily="50" charset="-128"/>
                        </a:rPr>
                        <a:t>1.13047</a:t>
                      </a:r>
                    </a:p>
                  </a:txBody>
                  <a:tcPr marL="0" marR="0" marT="0" marB="0" anchor="ctr"/>
                </a:tc>
                <a:tc>
                  <a:txBody>
                    <a:bodyPr/>
                    <a:lstStyle/>
                    <a:p>
                      <a:pPr algn="r" fontAlgn="ctr"/>
                      <a:r>
                        <a:rPr lang="en-US" altLang="ja-JP" sz="1600" b="0" i="0" u="none" strike="noStrike" dirty="0">
                          <a:solidFill>
                            <a:srgbClr val="000000"/>
                          </a:solidFill>
                          <a:latin typeface="メイリオ" pitchFamily="50" charset="-128"/>
                          <a:ea typeface="メイリオ" pitchFamily="50" charset="-128"/>
                          <a:cs typeface="メイリオ" pitchFamily="50" charset="-128"/>
                        </a:rPr>
                        <a:t>1.114016</a:t>
                      </a:r>
                    </a:p>
                  </a:txBody>
                  <a:tcPr marL="0" marR="0" marT="0" marB="0" anchor="ctr"/>
                </a:tc>
              </a:tr>
            </a:tbl>
          </a:graphicData>
        </a:graphic>
      </p:graphicFrame>
      <p:sp>
        <p:nvSpPr>
          <p:cNvPr id="10" name="テキスト ボックス 9"/>
          <p:cNvSpPr txBox="1"/>
          <p:nvPr/>
        </p:nvSpPr>
        <p:spPr>
          <a:xfrm>
            <a:off x="4018002" y="2060848"/>
            <a:ext cx="1107996" cy="461665"/>
          </a:xfrm>
          <a:prstGeom prst="rect">
            <a:avLst/>
          </a:prstGeom>
          <a:noFill/>
        </p:spPr>
        <p:txBody>
          <a:bodyPr wrap="none" rtlCol="0">
            <a:spAutoFit/>
          </a:bodyPr>
          <a:lstStyle/>
          <a:p>
            <a:r>
              <a:rPr kumimoji="1" lang="ja-JP" altLang="en-US" sz="2400" dirty="0" smtClean="0">
                <a:latin typeface="メイリオ" pitchFamily="50" charset="-128"/>
                <a:ea typeface="メイリオ" pitchFamily="50" charset="-128"/>
                <a:cs typeface="メイリオ" pitchFamily="50" charset="-128"/>
              </a:rPr>
              <a:t>平均値</a:t>
            </a:r>
            <a:endParaRPr kumimoji="1" lang="ja-JP" altLang="en-US" sz="2400" dirty="0">
              <a:latin typeface="メイリオ" pitchFamily="50" charset="-128"/>
              <a:ea typeface="メイリオ" pitchFamily="50" charset="-128"/>
              <a:cs typeface="メイリオ" pitchFamily="50" charset="-128"/>
            </a:endParaRPr>
          </a:p>
        </p:txBody>
      </p:sp>
      <p:sp>
        <p:nvSpPr>
          <p:cNvPr id="11" name="テキスト ボックス 10"/>
          <p:cNvSpPr txBox="1"/>
          <p:nvPr/>
        </p:nvSpPr>
        <p:spPr>
          <a:xfrm>
            <a:off x="3864114" y="4407495"/>
            <a:ext cx="1415772" cy="461665"/>
          </a:xfrm>
          <a:prstGeom prst="rect">
            <a:avLst/>
          </a:prstGeom>
          <a:noFill/>
        </p:spPr>
        <p:txBody>
          <a:bodyPr wrap="none" rtlCol="0">
            <a:spAutoFit/>
          </a:bodyPr>
          <a:lstStyle/>
          <a:p>
            <a:r>
              <a:rPr lang="ja-JP" altLang="en-US" sz="2400" dirty="0" smtClean="0">
                <a:latin typeface="メイリオ" pitchFamily="50" charset="-128"/>
                <a:ea typeface="メイリオ" pitchFamily="50" charset="-128"/>
                <a:cs typeface="メイリオ" pitchFamily="50" charset="-128"/>
              </a:rPr>
              <a:t>標準偏差</a:t>
            </a:r>
            <a:endParaRPr kumimoji="1" lang="ja-JP" altLang="en-US" sz="2400" dirty="0">
              <a:latin typeface="メイリオ" pitchFamily="50" charset="-128"/>
              <a:ea typeface="メイリオ" pitchFamily="50" charset="-128"/>
              <a:cs typeface="メイリオ" pitchFamily="50" charset="-128"/>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9144000" cy="14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b" anchorCtr="0"/>
          <a:lstStyle/>
          <a:p>
            <a:pPr algn="ctr"/>
            <a:r>
              <a:rPr lang="ja-JP" altLang="en-US" sz="2800" dirty="0" smtClean="0">
                <a:latin typeface="メイリオ" pitchFamily="50" charset="-128"/>
                <a:ea typeface="メイリオ" pitchFamily="50" charset="-128"/>
                <a:cs typeface="メイリオ" pitchFamily="50" charset="-128"/>
              </a:rPr>
              <a:t>主なエコー・キャンセリングの手法</a:t>
            </a:r>
            <a:endParaRPr kumimoji="1" lang="ja-JP" altLang="en-US" sz="2800" dirty="0">
              <a:latin typeface="メイリオ" pitchFamily="50" charset="-128"/>
              <a:ea typeface="メイリオ" pitchFamily="50" charset="-128"/>
              <a:cs typeface="メイリオ" pitchFamily="50" charset="-128"/>
            </a:endParaRPr>
          </a:p>
        </p:txBody>
      </p:sp>
      <p:cxnSp>
        <p:nvCxnSpPr>
          <p:cNvPr id="4" name="直線コネクタ 3"/>
          <p:cNvCxnSpPr/>
          <p:nvPr/>
        </p:nvCxnSpPr>
        <p:spPr>
          <a:xfrm>
            <a:off x="0" y="1556792"/>
            <a:ext cx="9144000" cy="0"/>
          </a:xfrm>
          <a:prstGeom prst="line">
            <a:avLst/>
          </a:prstGeom>
          <a:ln w="1270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スライド番号プレースホルダ 9"/>
          <p:cNvSpPr>
            <a:spLocks noGrp="1"/>
          </p:cNvSpPr>
          <p:nvPr>
            <p:ph type="sldNum" sz="quarter" idx="12"/>
          </p:nvPr>
        </p:nvSpPr>
        <p:spPr/>
        <p:txBody>
          <a:bodyPr/>
          <a:lstStyle/>
          <a:p>
            <a:fld id="{0070F415-5C27-48AD-A2B0-91CAF6ED7DCA}" type="slidenum">
              <a:rPr kumimoji="1" lang="ja-JP" altLang="en-US" smtClean="0"/>
              <a:pPr/>
              <a:t>4</a:t>
            </a:fld>
            <a:endParaRPr kumimoji="1" lang="ja-JP" altLang="en-US"/>
          </a:p>
        </p:txBody>
      </p:sp>
      <p:sp>
        <p:nvSpPr>
          <p:cNvPr id="13" name="正方形/長方形 12"/>
          <p:cNvSpPr/>
          <p:nvPr/>
        </p:nvSpPr>
        <p:spPr>
          <a:xfrm>
            <a:off x="0" y="1674000"/>
            <a:ext cx="9144000" cy="51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0" tIns="720000" rIns="720000" bIns="720000" rtlCol="0" anchor="t" anchorCtr="0"/>
          <a:lstStyle/>
          <a:p>
            <a:pPr>
              <a:buFont typeface="Arial" pitchFamily="34" charset="0"/>
              <a:buChar char="•"/>
            </a:pPr>
            <a:r>
              <a:rPr kumimoji="1" lang="ja-JP" altLang="en-US" sz="2800" dirty="0" smtClean="0">
                <a:solidFill>
                  <a:schemeClr val="tx1"/>
                </a:solidFill>
                <a:latin typeface="メイリオ" pitchFamily="50" charset="-128"/>
                <a:ea typeface="メイリオ" pitchFamily="50" charset="-128"/>
                <a:cs typeface="メイリオ" pitchFamily="50" charset="-128"/>
              </a:rPr>
              <a:t>偏光フィルタの利用．</a:t>
            </a:r>
            <a:endParaRPr kumimoji="1" lang="en-US" altLang="ja-JP" sz="2800" dirty="0" smtClean="0">
              <a:solidFill>
                <a:schemeClr val="tx1"/>
              </a:solidFill>
              <a:latin typeface="メイリオ" pitchFamily="50" charset="-128"/>
              <a:ea typeface="メイリオ" pitchFamily="50" charset="-128"/>
              <a:cs typeface="メイリオ" pitchFamily="50" charset="-128"/>
            </a:endParaRPr>
          </a:p>
          <a:p>
            <a:pPr>
              <a:buFont typeface="Arial" pitchFamily="34" charset="0"/>
              <a:buChar char="•"/>
            </a:pPr>
            <a:endParaRPr lang="en-US" altLang="ja-JP" sz="2800" dirty="0" smtClean="0">
              <a:solidFill>
                <a:schemeClr val="tx1"/>
              </a:solidFill>
              <a:latin typeface="メイリオ" pitchFamily="50" charset="-128"/>
              <a:ea typeface="メイリオ" pitchFamily="50" charset="-128"/>
              <a:cs typeface="メイリオ" pitchFamily="50" charset="-128"/>
            </a:endParaRPr>
          </a:p>
          <a:p>
            <a:pPr>
              <a:buFont typeface="Arial" pitchFamily="34" charset="0"/>
              <a:buChar char="•"/>
            </a:pPr>
            <a:r>
              <a:rPr lang="ja-JP" altLang="en-US" sz="2800" dirty="0" smtClean="0">
                <a:solidFill>
                  <a:schemeClr val="tx1"/>
                </a:solidFill>
                <a:latin typeface="メイリオ" pitchFamily="50" charset="-128"/>
                <a:ea typeface="メイリオ" pitchFamily="50" charset="-128"/>
                <a:cs typeface="メイリオ" pitchFamily="50" charset="-128"/>
              </a:rPr>
              <a:t>背景差分の利用．</a:t>
            </a:r>
            <a:endParaRPr lang="en-US" altLang="ja-JP" sz="2800" dirty="0" smtClean="0">
              <a:solidFill>
                <a:schemeClr val="tx1"/>
              </a:solidFill>
              <a:latin typeface="メイリオ" pitchFamily="50" charset="-128"/>
              <a:ea typeface="メイリオ" pitchFamily="50" charset="-128"/>
              <a:cs typeface="メイリオ" pitchFamily="50" charset="-128"/>
            </a:endParaRPr>
          </a:p>
          <a:p>
            <a:pPr>
              <a:buFont typeface="Arial" pitchFamily="34" charset="0"/>
              <a:buChar char="•"/>
            </a:pPr>
            <a:endParaRPr kumimoji="1" lang="en-US" altLang="ja-JP" sz="2800" dirty="0" smtClean="0">
              <a:solidFill>
                <a:schemeClr val="tx1"/>
              </a:solidFill>
              <a:latin typeface="メイリオ" pitchFamily="50" charset="-128"/>
              <a:ea typeface="メイリオ" pitchFamily="50" charset="-128"/>
              <a:cs typeface="メイリオ" pitchFamily="50" charset="-128"/>
            </a:endParaRPr>
          </a:p>
          <a:p>
            <a:pPr>
              <a:buFont typeface="Arial" pitchFamily="34" charset="0"/>
              <a:buChar char="•"/>
            </a:pPr>
            <a:r>
              <a:rPr lang="ja-JP" altLang="en-US" sz="2800" dirty="0" smtClean="0">
                <a:solidFill>
                  <a:schemeClr val="tx1"/>
                </a:solidFill>
                <a:latin typeface="メイリオ" pitchFamily="50" charset="-128"/>
                <a:ea typeface="メイリオ" pitchFamily="50" charset="-128"/>
                <a:cs typeface="メイリオ" pitchFamily="50" charset="-128"/>
              </a:rPr>
              <a:t>赤外線センサからの距離情報を利用．</a:t>
            </a:r>
            <a:endParaRPr lang="en-US" altLang="ja-JP" sz="2800" dirty="0" smtClean="0">
              <a:solidFill>
                <a:schemeClr val="tx1"/>
              </a:solidFill>
              <a:latin typeface="メイリオ" pitchFamily="50" charset="-128"/>
              <a:ea typeface="メイリオ" pitchFamily="50" charset="-128"/>
              <a:cs typeface="メイリオ" pitchFamily="50" charset="-128"/>
            </a:endParaRPr>
          </a:p>
          <a:p>
            <a:pPr>
              <a:buFont typeface="Arial" pitchFamily="34" charset="0"/>
              <a:buChar char="•"/>
            </a:pPr>
            <a:endParaRPr kumimoji="1" lang="en-US" altLang="ja-JP" sz="2800" dirty="0" smtClean="0">
              <a:solidFill>
                <a:schemeClr val="tx1"/>
              </a:solidFill>
              <a:latin typeface="メイリオ" pitchFamily="50" charset="-128"/>
              <a:ea typeface="メイリオ" pitchFamily="50" charset="-128"/>
              <a:cs typeface="メイリオ" pitchFamily="50" charset="-128"/>
            </a:endParaRPr>
          </a:p>
          <a:p>
            <a:pPr>
              <a:buFont typeface="Arial" pitchFamily="34" charset="0"/>
              <a:buChar char="•"/>
            </a:pPr>
            <a:r>
              <a:rPr lang="ja-JP" altLang="en-US" sz="2800" dirty="0" smtClean="0">
                <a:solidFill>
                  <a:schemeClr val="tx1"/>
                </a:solidFill>
                <a:latin typeface="メイリオ" pitchFamily="50" charset="-128"/>
                <a:ea typeface="メイリオ" pitchFamily="50" charset="-128"/>
                <a:cs typeface="メイリオ" pitchFamily="50" charset="-128"/>
              </a:rPr>
              <a:t>ステレオマッチングを利用．</a:t>
            </a:r>
            <a:endParaRPr kumimoji="1" lang="en-US" altLang="ja-JP" sz="2800" dirty="0" smtClean="0">
              <a:solidFill>
                <a:schemeClr val="tx1"/>
              </a:solidFill>
              <a:latin typeface="メイリオ" pitchFamily="50" charset="-128"/>
              <a:ea typeface="メイリオ" pitchFamily="50" charset="-128"/>
              <a:cs typeface="メイリオ" pitchFamily="50" charset="-128"/>
            </a:endParaRPr>
          </a:p>
        </p:txBody>
      </p:sp>
      <p:sp>
        <p:nvSpPr>
          <p:cNvPr id="16" name="正方形/長方形 15"/>
          <p:cNvSpPr/>
          <p:nvPr/>
        </p:nvSpPr>
        <p:spPr>
          <a:xfrm>
            <a:off x="0" y="4797152"/>
            <a:ext cx="9144000" cy="720000"/>
          </a:xfrm>
          <a:prstGeom prst="rec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0" tIns="720000" bIns="720000" rtlCol="0" anchor="ctr"/>
          <a:lstStyle/>
          <a:p>
            <a:pPr>
              <a:buFont typeface="Arial" pitchFamily="34" charset="0"/>
              <a:buChar char="•"/>
            </a:pPr>
            <a:r>
              <a:rPr lang="ja-JP" altLang="en-US" sz="2800" dirty="0" smtClean="0">
                <a:solidFill>
                  <a:schemeClr val="bg1"/>
                </a:solidFill>
                <a:latin typeface="メイリオ" pitchFamily="50" charset="-128"/>
                <a:ea typeface="メイリオ" pitchFamily="50" charset="-128"/>
                <a:cs typeface="メイリオ" pitchFamily="50" charset="-128"/>
              </a:rPr>
              <a:t>ステレオマッチングを利用．</a:t>
            </a:r>
            <a:endParaRPr lang="en-US" altLang="ja-JP" sz="2800" dirty="0" smtClean="0">
              <a:solidFill>
                <a:schemeClr val="bg1"/>
              </a:solidFill>
              <a:latin typeface="メイリオ" pitchFamily="50" charset="-128"/>
              <a:ea typeface="メイリオ" pitchFamily="50" charset="-128"/>
              <a:cs typeface="メイリオ" pitchFamily="50"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9144000" cy="14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b" anchorCtr="0"/>
          <a:lstStyle/>
          <a:p>
            <a:pPr algn="ctr"/>
            <a:r>
              <a:rPr lang="ja-JP" altLang="en-US" sz="2800" dirty="0" smtClean="0">
                <a:solidFill>
                  <a:schemeClr val="bg1"/>
                </a:solidFill>
                <a:latin typeface="メイリオ" pitchFamily="50" charset="-128"/>
                <a:ea typeface="メイリオ" pitchFamily="50" charset="-128"/>
                <a:cs typeface="メイリオ" pitchFamily="50" charset="-128"/>
              </a:rPr>
              <a:t>ステレオマッチング</a:t>
            </a:r>
            <a:endParaRPr lang="en-US" altLang="ja-JP" sz="2800" dirty="0" smtClean="0">
              <a:solidFill>
                <a:schemeClr val="bg1"/>
              </a:solidFill>
              <a:latin typeface="メイリオ" pitchFamily="50" charset="-128"/>
              <a:ea typeface="メイリオ" pitchFamily="50" charset="-128"/>
              <a:cs typeface="メイリオ" pitchFamily="50" charset="-128"/>
            </a:endParaRPr>
          </a:p>
          <a:p>
            <a:pPr algn="ctr"/>
            <a:r>
              <a:rPr lang="en-US" altLang="ja-JP" sz="2800" dirty="0" smtClean="0">
                <a:solidFill>
                  <a:schemeClr val="bg1"/>
                </a:solidFill>
                <a:latin typeface="メイリオ" pitchFamily="50" charset="-128"/>
                <a:ea typeface="メイリオ" pitchFamily="50" charset="-128"/>
                <a:cs typeface="メイリオ" pitchFamily="50" charset="-128"/>
              </a:rPr>
              <a:t>(</a:t>
            </a:r>
            <a:r>
              <a:rPr lang="ja-JP" altLang="en-US" sz="2800" dirty="0" smtClean="0">
                <a:solidFill>
                  <a:schemeClr val="bg1"/>
                </a:solidFill>
                <a:latin typeface="メイリオ" pitchFamily="50" charset="-128"/>
                <a:ea typeface="メイリオ" pitchFamily="50" charset="-128"/>
                <a:cs typeface="メイリオ" pitchFamily="50" charset="-128"/>
              </a:rPr>
              <a:t>ブロックマッチング法</a:t>
            </a:r>
            <a:r>
              <a:rPr lang="en-US" altLang="ja-JP" sz="2800" dirty="0" smtClean="0">
                <a:solidFill>
                  <a:schemeClr val="bg1"/>
                </a:solidFill>
                <a:latin typeface="メイリオ" pitchFamily="50" charset="-128"/>
                <a:ea typeface="メイリオ" pitchFamily="50" charset="-128"/>
                <a:cs typeface="メイリオ" pitchFamily="50" charset="-128"/>
              </a:rPr>
              <a:t>)</a:t>
            </a:r>
            <a:endParaRPr lang="en-US" altLang="ja-JP" sz="2800" dirty="0">
              <a:solidFill>
                <a:schemeClr val="bg1"/>
              </a:solidFill>
              <a:latin typeface="メイリオ" pitchFamily="50" charset="-128"/>
              <a:ea typeface="メイリオ" pitchFamily="50" charset="-128"/>
              <a:cs typeface="メイリオ" pitchFamily="50" charset="-128"/>
            </a:endParaRPr>
          </a:p>
        </p:txBody>
      </p:sp>
      <p:cxnSp>
        <p:nvCxnSpPr>
          <p:cNvPr id="4" name="直線コネクタ 3"/>
          <p:cNvCxnSpPr/>
          <p:nvPr/>
        </p:nvCxnSpPr>
        <p:spPr>
          <a:xfrm>
            <a:off x="0" y="1556792"/>
            <a:ext cx="9144000" cy="0"/>
          </a:xfrm>
          <a:prstGeom prst="line">
            <a:avLst/>
          </a:prstGeom>
          <a:ln w="1270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3" name="グループ化 44"/>
          <p:cNvGrpSpPr>
            <a:grpSpLocks noChangeAspect="1"/>
          </p:cNvGrpSpPr>
          <p:nvPr/>
        </p:nvGrpSpPr>
        <p:grpSpPr>
          <a:xfrm>
            <a:off x="601244" y="1916832"/>
            <a:ext cx="1234452" cy="2169532"/>
            <a:chOff x="2103088" y="2060848"/>
            <a:chExt cx="2468912" cy="4339064"/>
          </a:xfrm>
        </p:grpSpPr>
        <p:pic>
          <p:nvPicPr>
            <p:cNvPr id="15" name="Picture 2" descr="C:\Users\ccilab\Desktop\81v9EpWXFKL._SL1500_.jpg"/>
            <p:cNvPicPr>
              <a:picLocks noChangeAspect="1" noChangeArrowheads="1"/>
            </p:cNvPicPr>
            <p:nvPr/>
          </p:nvPicPr>
          <p:blipFill>
            <a:blip r:embed="rId3" cstate="print"/>
            <a:srcRect/>
            <a:stretch>
              <a:fillRect/>
            </a:stretch>
          </p:blipFill>
          <p:spPr bwMode="auto">
            <a:xfrm>
              <a:off x="3327224" y="2060848"/>
              <a:ext cx="1244776" cy="3600000"/>
            </a:xfrm>
            <a:prstGeom prst="rect">
              <a:avLst/>
            </a:prstGeom>
            <a:noFill/>
          </p:spPr>
        </p:pic>
        <p:pic>
          <p:nvPicPr>
            <p:cNvPr id="16" name="Picture 2" descr="C:\Users\ccilab\Desktop\81v9EpWXFKL._SL1500_.jpg"/>
            <p:cNvPicPr>
              <a:picLocks noChangeAspect="1" noChangeArrowheads="1"/>
            </p:cNvPicPr>
            <p:nvPr/>
          </p:nvPicPr>
          <p:blipFill>
            <a:blip r:embed="rId3" cstate="print"/>
            <a:srcRect/>
            <a:stretch>
              <a:fillRect/>
            </a:stretch>
          </p:blipFill>
          <p:spPr bwMode="auto">
            <a:xfrm>
              <a:off x="2103088" y="2060848"/>
              <a:ext cx="1244776" cy="3600000"/>
            </a:xfrm>
            <a:prstGeom prst="rect">
              <a:avLst/>
            </a:prstGeom>
            <a:noFill/>
          </p:spPr>
        </p:pic>
        <p:sp>
          <p:nvSpPr>
            <p:cNvPr id="17" name="テキスト ボックス 16"/>
            <p:cNvSpPr txBox="1"/>
            <p:nvPr/>
          </p:nvSpPr>
          <p:spPr>
            <a:xfrm>
              <a:off x="2411753" y="5661248"/>
              <a:ext cx="683522" cy="738664"/>
            </a:xfrm>
            <a:prstGeom prst="rect">
              <a:avLst/>
            </a:prstGeom>
            <a:noFill/>
          </p:spPr>
          <p:txBody>
            <a:bodyPr wrap="none" rtlCol="0">
              <a:spAutoFit/>
            </a:bodyPr>
            <a:lstStyle/>
            <a:p>
              <a:r>
                <a:rPr kumimoji="1" lang="en-US" altLang="ja-JP" dirty="0" smtClean="0">
                  <a:latin typeface="メイリオ" pitchFamily="50" charset="-128"/>
                  <a:ea typeface="メイリオ" pitchFamily="50" charset="-128"/>
                  <a:cs typeface="メイリオ" pitchFamily="50" charset="-128"/>
                </a:rPr>
                <a:t>R</a:t>
              </a:r>
            </a:p>
          </p:txBody>
        </p:sp>
        <p:sp>
          <p:nvSpPr>
            <p:cNvPr id="18" name="テキスト ボックス 17"/>
            <p:cNvSpPr txBox="1"/>
            <p:nvPr/>
          </p:nvSpPr>
          <p:spPr>
            <a:xfrm>
              <a:off x="3658153" y="5661248"/>
              <a:ext cx="625814" cy="738664"/>
            </a:xfrm>
            <a:prstGeom prst="rect">
              <a:avLst/>
            </a:prstGeom>
            <a:noFill/>
          </p:spPr>
          <p:txBody>
            <a:bodyPr wrap="none" rtlCol="0">
              <a:spAutoFit/>
            </a:bodyPr>
            <a:lstStyle/>
            <a:p>
              <a:r>
                <a:rPr lang="en-US" altLang="ja-JP" dirty="0" smtClean="0">
                  <a:latin typeface="メイリオ" pitchFamily="50" charset="-128"/>
                  <a:ea typeface="メイリオ" pitchFamily="50" charset="-128"/>
                  <a:cs typeface="メイリオ" pitchFamily="50" charset="-128"/>
                </a:rPr>
                <a:t>L</a:t>
              </a:r>
              <a:endParaRPr kumimoji="1" lang="ja-JP" altLang="en-US" dirty="0">
                <a:latin typeface="メイリオ" pitchFamily="50" charset="-128"/>
                <a:ea typeface="メイリオ" pitchFamily="50" charset="-128"/>
                <a:cs typeface="メイリオ" pitchFamily="50" charset="-128"/>
              </a:endParaRPr>
            </a:p>
          </p:txBody>
        </p:sp>
      </p:grpSp>
      <p:sp>
        <p:nvSpPr>
          <p:cNvPr id="46" name="四角形吹き出し 45"/>
          <p:cNvSpPr/>
          <p:nvPr/>
        </p:nvSpPr>
        <p:spPr>
          <a:xfrm>
            <a:off x="2376176" y="1844824"/>
            <a:ext cx="3780000" cy="3600000"/>
          </a:xfrm>
          <a:prstGeom prst="wedgeRectCallout">
            <a:avLst>
              <a:gd name="adj1" fmla="val -68249"/>
              <a:gd name="adj2" fmla="val -262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Picture 2" descr="C:\Users\ccilab\Desktop\Study\Experience\Source Image\1280_720_R1L3\R1L3_left11.png"/>
          <p:cNvPicPr>
            <a:picLocks noChangeAspect="1" noChangeArrowheads="1"/>
          </p:cNvPicPr>
          <p:nvPr/>
        </p:nvPicPr>
        <p:blipFill>
          <a:blip r:embed="rId4" cstate="print"/>
          <a:srcRect/>
          <a:stretch>
            <a:fillRect/>
          </a:stretch>
        </p:blipFill>
        <p:spPr bwMode="auto">
          <a:xfrm>
            <a:off x="2483768" y="1988840"/>
            <a:ext cx="1728000" cy="3071999"/>
          </a:xfrm>
          <a:prstGeom prst="rect">
            <a:avLst/>
          </a:prstGeom>
          <a:noFill/>
        </p:spPr>
      </p:pic>
      <p:sp>
        <p:nvSpPr>
          <p:cNvPr id="21" name="正方形/長方形 20"/>
          <p:cNvSpPr/>
          <p:nvPr/>
        </p:nvSpPr>
        <p:spPr>
          <a:xfrm>
            <a:off x="3779720" y="2377683"/>
            <a:ext cx="216000" cy="216000"/>
          </a:xfrm>
          <a:prstGeom prst="rect">
            <a:avLst/>
          </a:prstGeom>
          <a:no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3131687" y="2896179"/>
            <a:ext cx="345600" cy="345600"/>
          </a:xfrm>
          <a:prstGeom prst="rect">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2" name="Picture 3" descr="C:\Users\ccilab\Desktop\Study\Experience\Source Image\1280_720_R1L3\R1L3_right11.png"/>
          <p:cNvPicPr>
            <a:picLocks noChangeAspect="1" noChangeArrowheads="1"/>
          </p:cNvPicPr>
          <p:nvPr/>
        </p:nvPicPr>
        <p:blipFill>
          <a:blip r:embed="rId5" cstate="print">
            <a:lum/>
          </a:blip>
          <a:srcRect/>
          <a:stretch>
            <a:fillRect/>
          </a:stretch>
        </p:blipFill>
        <p:spPr bwMode="auto">
          <a:xfrm>
            <a:off x="4341383" y="1988840"/>
            <a:ext cx="1728000" cy="3071999"/>
          </a:xfrm>
          <a:prstGeom prst="rect">
            <a:avLst/>
          </a:prstGeom>
          <a:noFill/>
        </p:spPr>
      </p:pic>
      <p:sp>
        <p:nvSpPr>
          <p:cNvPr id="43" name="正方形/長方形 5"/>
          <p:cNvSpPr/>
          <p:nvPr/>
        </p:nvSpPr>
        <p:spPr>
          <a:xfrm>
            <a:off x="4989455" y="2896141"/>
            <a:ext cx="345600" cy="345600"/>
          </a:xfrm>
          <a:prstGeom prst="rect">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5637527" y="2377707"/>
            <a:ext cx="216000" cy="216000"/>
          </a:xfrm>
          <a:prstGeom prst="rect">
            <a:avLst/>
          </a:prstGeom>
          <a:no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4859879" y="2896141"/>
            <a:ext cx="345600" cy="345600"/>
          </a:xfrm>
          <a:prstGeom prst="rect">
            <a:avLst/>
          </a:prstGeom>
          <a:noFill/>
          <a:ln>
            <a:solidFill>
              <a:srgbClr val="0066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5551141" y="2377683"/>
            <a:ext cx="216000" cy="216000"/>
          </a:xfrm>
          <a:prstGeom prst="rect">
            <a:avLst/>
          </a:prstGeom>
          <a:noFill/>
          <a:ln>
            <a:solidFill>
              <a:srgbClr val="FF006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4903045" y="5056381"/>
            <a:ext cx="800219" cy="338554"/>
          </a:xfrm>
          <a:prstGeom prst="rect">
            <a:avLst/>
          </a:prstGeom>
          <a:noFill/>
        </p:spPr>
        <p:txBody>
          <a:bodyPr wrap="none" rtlCol="0">
            <a:spAutoFit/>
          </a:bodyPr>
          <a:lstStyle/>
          <a:p>
            <a:r>
              <a:rPr lang="ja-JP" altLang="en-US" sz="1600" dirty="0" smtClean="0">
                <a:solidFill>
                  <a:schemeClr val="bg1"/>
                </a:solidFill>
                <a:latin typeface="メイリオ" pitchFamily="50" charset="-128"/>
                <a:ea typeface="メイリオ" pitchFamily="50" charset="-128"/>
                <a:cs typeface="メイリオ" pitchFamily="50" charset="-128"/>
              </a:rPr>
              <a:t>右</a:t>
            </a:r>
            <a:r>
              <a:rPr lang="ja-JP" altLang="en-US" sz="1600" dirty="0">
                <a:solidFill>
                  <a:schemeClr val="bg1"/>
                </a:solidFill>
                <a:latin typeface="メイリオ" pitchFamily="50" charset="-128"/>
                <a:ea typeface="メイリオ" pitchFamily="50" charset="-128"/>
                <a:cs typeface="メイリオ" pitchFamily="50" charset="-128"/>
              </a:rPr>
              <a:t>画像</a:t>
            </a:r>
            <a:endParaRPr kumimoji="1" lang="ja-JP" altLang="en-US" sz="1600" dirty="0">
              <a:solidFill>
                <a:schemeClr val="bg1"/>
              </a:solidFill>
              <a:latin typeface="メイリオ" pitchFamily="50" charset="-128"/>
              <a:ea typeface="メイリオ" pitchFamily="50" charset="-128"/>
              <a:cs typeface="メイリオ" pitchFamily="50" charset="-128"/>
            </a:endParaRPr>
          </a:p>
        </p:txBody>
      </p:sp>
      <p:sp>
        <p:nvSpPr>
          <p:cNvPr id="31" name="テキスト ボックス 30"/>
          <p:cNvSpPr txBox="1"/>
          <p:nvPr/>
        </p:nvSpPr>
        <p:spPr>
          <a:xfrm>
            <a:off x="3045238" y="5056381"/>
            <a:ext cx="800219" cy="338554"/>
          </a:xfrm>
          <a:prstGeom prst="rect">
            <a:avLst/>
          </a:prstGeom>
          <a:noFill/>
        </p:spPr>
        <p:txBody>
          <a:bodyPr wrap="none" rtlCol="0">
            <a:spAutoFit/>
          </a:bodyPr>
          <a:lstStyle/>
          <a:p>
            <a:r>
              <a:rPr lang="ja-JP" altLang="en-US" sz="1600" dirty="0">
                <a:solidFill>
                  <a:schemeClr val="bg1"/>
                </a:solidFill>
                <a:latin typeface="メイリオ" pitchFamily="50" charset="-128"/>
                <a:ea typeface="メイリオ" pitchFamily="50" charset="-128"/>
                <a:cs typeface="メイリオ" pitchFamily="50" charset="-128"/>
              </a:rPr>
              <a:t>左</a:t>
            </a:r>
            <a:r>
              <a:rPr lang="ja-JP" altLang="en-US" sz="1600" dirty="0" smtClean="0">
                <a:solidFill>
                  <a:schemeClr val="bg1"/>
                </a:solidFill>
                <a:latin typeface="メイリオ" pitchFamily="50" charset="-128"/>
                <a:ea typeface="メイリオ" pitchFamily="50" charset="-128"/>
                <a:cs typeface="メイリオ" pitchFamily="50" charset="-128"/>
              </a:rPr>
              <a:t>画像</a:t>
            </a:r>
            <a:endParaRPr kumimoji="1" lang="ja-JP" altLang="en-US" sz="1600" dirty="0">
              <a:solidFill>
                <a:schemeClr val="bg1"/>
              </a:solidFill>
              <a:latin typeface="メイリオ" pitchFamily="50" charset="-128"/>
              <a:ea typeface="メイリオ" pitchFamily="50" charset="-128"/>
              <a:cs typeface="メイリオ" pitchFamily="50" charset="-128"/>
            </a:endParaRPr>
          </a:p>
        </p:txBody>
      </p:sp>
      <p:grpSp>
        <p:nvGrpSpPr>
          <p:cNvPr id="8" name="グループ化 51"/>
          <p:cNvGrpSpPr/>
          <p:nvPr/>
        </p:nvGrpSpPr>
        <p:grpSpPr>
          <a:xfrm>
            <a:off x="6588224" y="2420888"/>
            <a:ext cx="1980000" cy="3600400"/>
            <a:chOff x="7164000" y="2060848"/>
            <a:chExt cx="1980000" cy="3600400"/>
          </a:xfrm>
        </p:grpSpPr>
        <p:grpSp>
          <p:nvGrpSpPr>
            <p:cNvPr id="9" name="グループ化 49"/>
            <p:cNvGrpSpPr/>
            <p:nvPr/>
          </p:nvGrpSpPr>
          <p:grpSpPr>
            <a:xfrm>
              <a:off x="7164000" y="2060848"/>
              <a:ext cx="1980000" cy="3600400"/>
              <a:chOff x="6300192" y="2348880"/>
              <a:chExt cx="1980000" cy="3600400"/>
            </a:xfrm>
          </p:grpSpPr>
          <p:sp>
            <p:nvSpPr>
              <p:cNvPr id="49" name="四角形吹き出し 48"/>
              <p:cNvSpPr/>
              <p:nvPr/>
            </p:nvSpPr>
            <p:spPr>
              <a:xfrm>
                <a:off x="6300192" y="2348880"/>
                <a:ext cx="1980000" cy="3600400"/>
              </a:xfrm>
              <a:prstGeom prst="wedgeRectCallout">
                <a:avLst>
                  <a:gd name="adj1" fmla="val -90449"/>
                  <a:gd name="adj2" fmla="val -2586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8" name="Picture 4" descr="C:\Users\ccilab\Desktop\160208\result_image\R1L3_fixed_threshold11_dis.png"/>
              <p:cNvPicPr>
                <a:picLocks noChangeAspect="1" noChangeArrowheads="1"/>
              </p:cNvPicPr>
              <p:nvPr/>
            </p:nvPicPr>
            <p:blipFill>
              <a:blip r:embed="rId6" cstate="print"/>
              <a:srcRect/>
              <a:stretch>
                <a:fillRect/>
              </a:stretch>
            </p:blipFill>
            <p:spPr bwMode="auto">
              <a:xfrm>
                <a:off x="6444688" y="2492896"/>
                <a:ext cx="1728000" cy="3072000"/>
              </a:xfrm>
              <a:prstGeom prst="rect">
                <a:avLst/>
              </a:prstGeom>
              <a:noFill/>
            </p:spPr>
          </p:pic>
        </p:grpSp>
        <p:sp>
          <p:nvSpPr>
            <p:cNvPr id="51" name="テキスト ボックス 50"/>
            <p:cNvSpPr txBox="1"/>
            <p:nvPr/>
          </p:nvSpPr>
          <p:spPr>
            <a:xfrm>
              <a:off x="7596336" y="5250686"/>
              <a:ext cx="1210588" cy="338554"/>
            </a:xfrm>
            <a:prstGeom prst="rect">
              <a:avLst/>
            </a:prstGeom>
            <a:noFill/>
          </p:spPr>
          <p:txBody>
            <a:bodyPr wrap="none" rtlCol="0">
              <a:spAutoFit/>
            </a:bodyPr>
            <a:lstStyle/>
            <a:p>
              <a:r>
                <a:rPr lang="ja-JP" altLang="en-US" sz="1600" dirty="0" smtClean="0">
                  <a:latin typeface="メイリオ" pitchFamily="50" charset="-128"/>
                  <a:ea typeface="メイリオ" pitchFamily="50" charset="-128"/>
                  <a:cs typeface="メイリオ" pitchFamily="50" charset="-128"/>
                </a:rPr>
                <a:t>視差マップ</a:t>
              </a:r>
              <a:endParaRPr kumimoji="1" lang="ja-JP" altLang="en-US" sz="1600" dirty="0">
                <a:latin typeface="メイリオ" pitchFamily="50" charset="-128"/>
                <a:ea typeface="メイリオ" pitchFamily="50" charset="-128"/>
                <a:cs typeface="メイリオ" pitchFamily="50" charset="-128"/>
              </a:endParaRPr>
            </a:p>
          </p:txBody>
        </p:sp>
      </p:grpSp>
      <p:sp>
        <p:nvSpPr>
          <p:cNvPr id="54" name="テキスト ボックス 53"/>
          <p:cNvSpPr txBox="1"/>
          <p:nvPr/>
        </p:nvSpPr>
        <p:spPr>
          <a:xfrm>
            <a:off x="6516216" y="1772816"/>
            <a:ext cx="2262158" cy="646331"/>
          </a:xfrm>
          <a:prstGeom prst="rect">
            <a:avLst/>
          </a:prstGeom>
          <a:noFill/>
        </p:spPr>
        <p:txBody>
          <a:bodyPr wrap="none" rtlCol="0">
            <a:spAutoFit/>
          </a:bodyPr>
          <a:lstStyle/>
          <a:p>
            <a:pPr algn="ctr"/>
            <a:r>
              <a:rPr kumimoji="1" lang="en-US" altLang="ja-JP" dirty="0" smtClean="0">
                <a:latin typeface="メイリオ" pitchFamily="50" charset="-128"/>
                <a:ea typeface="メイリオ" pitchFamily="50" charset="-128"/>
                <a:cs typeface="メイリオ" pitchFamily="50" charset="-128"/>
              </a:rPr>
              <a:t>256</a:t>
            </a:r>
            <a:r>
              <a:rPr lang="ja-JP" altLang="en-US" dirty="0" smtClean="0">
                <a:latin typeface="メイリオ" pitchFamily="50" charset="-128"/>
                <a:ea typeface="メイリオ" pitchFamily="50" charset="-128"/>
                <a:cs typeface="メイリオ" pitchFamily="50" charset="-128"/>
              </a:rPr>
              <a:t>階調</a:t>
            </a:r>
            <a:endParaRPr lang="en-US" altLang="ja-JP" dirty="0" smtClean="0">
              <a:latin typeface="メイリオ" pitchFamily="50" charset="-128"/>
              <a:ea typeface="メイリオ" pitchFamily="50" charset="-128"/>
              <a:cs typeface="メイリオ" pitchFamily="50" charset="-128"/>
            </a:endParaRPr>
          </a:p>
          <a:p>
            <a:pPr algn="ctr"/>
            <a:r>
              <a:rPr kumimoji="1" lang="ja-JP" altLang="en-US" dirty="0" smtClean="0">
                <a:latin typeface="メイリオ" pitchFamily="50" charset="-128"/>
                <a:ea typeface="メイリオ" pitchFamily="50" charset="-128"/>
                <a:cs typeface="メイリオ" pitchFamily="50" charset="-128"/>
              </a:rPr>
              <a:t>グレースケール画像</a:t>
            </a:r>
            <a:endParaRPr kumimoji="1" lang="ja-JP" altLang="en-US" dirty="0">
              <a:latin typeface="メイリオ" pitchFamily="50" charset="-128"/>
              <a:ea typeface="メイリオ" pitchFamily="50" charset="-128"/>
              <a:cs typeface="メイリオ" pitchFamily="50" charset="-128"/>
            </a:endParaRPr>
          </a:p>
        </p:txBody>
      </p:sp>
      <p:pic>
        <p:nvPicPr>
          <p:cNvPr id="1029" name="Picture 5"/>
          <p:cNvPicPr>
            <a:picLocks noChangeAspect="1" noChangeArrowheads="1"/>
          </p:cNvPicPr>
          <p:nvPr/>
        </p:nvPicPr>
        <p:blipFill>
          <a:blip r:embed="rId7" cstate="print"/>
          <a:srcRect/>
          <a:stretch>
            <a:fillRect/>
          </a:stretch>
        </p:blipFill>
        <p:spPr bwMode="auto">
          <a:xfrm>
            <a:off x="6067425" y="6165304"/>
            <a:ext cx="3076575" cy="390525"/>
          </a:xfrm>
          <a:prstGeom prst="rect">
            <a:avLst/>
          </a:prstGeom>
          <a:noFill/>
          <a:ln w="9525">
            <a:noFill/>
            <a:miter lim="800000"/>
            <a:headEnd/>
            <a:tailEnd/>
          </a:ln>
        </p:spPr>
      </p:pic>
      <p:sp>
        <p:nvSpPr>
          <p:cNvPr id="56" name="スライド番号プレースホルダ 55"/>
          <p:cNvSpPr>
            <a:spLocks noGrp="1"/>
          </p:cNvSpPr>
          <p:nvPr>
            <p:ph type="sldNum" sz="quarter" idx="12"/>
          </p:nvPr>
        </p:nvSpPr>
        <p:spPr/>
        <p:txBody>
          <a:bodyPr/>
          <a:lstStyle/>
          <a:p>
            <a:fld id="{0070F415-5C27-48AD-A2B0-91CAF6ED7DCA}" type="slidenum">
              <a:rPr kumimoji="1" lang="ja-JP" altLang="en-US" smtClean="0"/>
              <a:pPr/>
              <a:t>5</a:t>
            </a:fld>
            <a:endParaRPr kumimoji="1" lang="ja-JP"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grpId="0" nodeType="afterEffect">
                                  <p:stCondLst>
                                    <p:cond delay="0"/>
                                  </p:stCondLst>
                                  <p:childTnLst>
                                    <p:animMotion origin="layout" path="M -8.33333E-7 -3.7037E-6 L -0.0158 -3.7037E-6 " pathEditMode="relative" rAng="0" ptsTypes="AA">
                                      <p:cBhvr>
                                        <p:cTn id="6" dur="2000" fill="hold"/>
                                        <p:tgtEl>
                                          <p:spTgt spid="43"/>
                                        </p:tgtEl>
                                        <p:attrNameLst>
                                          <p:attrName>ppt_x</p:attrName>
                                          <p:attrName>ppt_y</p:attrName>
                                        </p:attrNameLst>
                                      </p:cBhvr>
                                      <p:rCtr x="-8" y="0"/>
                                    </p:animMotion>
                                  </p:childTnLst>
                                </p:cTn>
                              </p:par>
                              <p:par>
                                <p:cTn id="7" presetID="35" presetClass="path" presetSubtype="0" repeatCount="indefinite" accel="50000" decel="50000" fill="hold" nodeType="withEffect">
                                  <p:stCondLst>
                                    <p:cond delay="0"/>
                                  </p:stCondLst>
                                  <p:childTnLst>
                                    <p:animMotion origin="layout" path="M 1.38889E-6 5.55112E-17 L -0.01024 0.00093 " pathEditMode="relative" rAng="0" ptsTypes="AA">
                                      <p:cBhvr>
                                        <p:cTn id="8" dur="2000" fill="hold"/>
                                        <p:tgtEl>
                                          <p:spTgt spid="44"/>
                                        </p:tgtEl>
                                        <p:attrNameLst>
                                          <p:attrName>ppt_x</p:attrName>
                                          <p:attrName>ppt_y</p:attrName>
                                        </p:attrNameLst>
                                      </p:cBhvr>
                                      <p:rCtr x="-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p:cNvGrpSpPr/>
          <p:nvPr/>
        </p:nvGrpSpPr>
        <p:grpSpPr>
          <a:xfrm>
            <a:off x="573425" y="2442374"/>
            <a:ext cx="7997150" cy="3506906"/>
            <a:chOff x="683568" y="1988840"/>
            <a:chExt cx="7997150" cy="3506906"/>
          </a:xfrm>
        </p:grpSpPr>
        <p:pic>
          <p:nvPicPr>
            <p:cNvPr id="7" name="Picture 4" descr="C:\Users\ccilab\Desktop\160208\result_image\R1L3_fixed_threshold11_dis.png"/>
            <p:cNvPicPr>
              <a:picLocks noChangeAspect="1" noChangeArrowheads="1"/>
            </p:cNvPicPr>
            <p:nvPr/>
          </p:nvPicPr>
          <p:blipFill>
            <a:blip r:embed="rId3" cstate="print"/>
            <a:srcRect/>
            <a:stretch>
              <a:fillRect/>
            </a:stretch>
          </p:blipFill>
          <p:spPr bwMode="auto">
            <a:xfrm>
              <a:off x="683568" y="2060848"/>
              <a:ext cx="1728000" cy="3072000"/>
            </a:xfrm>
            <a:prstGeom prst="rect">
              <a:avLst/>
            </a:prstGeom>
            <a:noFill/>
          </p:spPr>
        </p:pic>
        <p:sp>
          <p:nvSpPr>
            <p:cNvPr id="8" name="テキスト ボックス 7"/>
            <p:cNvSpPr txBox="1"/>
            <p:nvPr/>
          </p:nvSpPr>
          <p:spPr>
            <a:xfrm>
              <a:off x="971600" y="5157192"/>
              <a:ext cx="1210588" cy="338554"/>
            </a:xfrm>
            <a:prstGeom prst="rect">
              <a:avLst/>
            </a:prstGeom>
            <a:noFill/>
          </p:spPr>
          <p:txBody>
            <a:bodyPr wrap="none" rtlCol="0">
              <a:spAutoFit/>
            </a:bodyPr>
            <a:lstStyle/>
            <a:p>
              <a:r>
                <a:rPr lang="ja-JP" altLang="en-US" sz="1600" dirty="0" smtClean="0">
                  <a:latin typeface="メイリオ" pitchFamily="50" charset="-128"/>
                  <a:ea typeface="メイリオ" pitchFamily="50" charset="-128"/>
                  <a:cs typeface="メイリオ" pitchFamily="50" charset="-128"/>
                </a:rPr>
                <a:t>視差マップ</a:t>
              </a:r>
              <a:endParaRPr kumimoji="1" lang="ja-JP" altLang="en-US" sz="1600" dirty="0">
                <a:latin typeface="メイリオ" pitchFamily="50" charset="-128"/>
                <a:ea typeface="メイリオ" pitchFamily="50" charset="-128"/>
                <a:cs typeface="メイリオ" pitchFamily="50" charset="-128"/>
              </a:endParaRPr>
            </a:p>
          </p:txBody>
        </p:sp>
        <p:cxnSp>
          <p:nvCxnSpPr>
            <p:cNvPr id="11" name="直線矢印コネクタ 10"/>
            <p:cNvCxnSpPr>
              <a:stCxn id="7" idx="3"/>
              <a:endCxn id="2050" idx="1"/>
            </p:cNvCxnSpPr>
            <p:nvPr/>
          </p:nvCxnSpPr>
          <p:spPr>
            <a:xfrm flipV="1">
              <a:off x="2411568" y="3524840"/>
              <a:ext cx="4248664"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50" name="Picture 2" descr="C:\Users\ccilab\Desktop\160208\result_image\R1L3_fixed_threshold11_out.png"/>
            <p:cNvPicPr>
              <a:picLocks noChangeAspect="1" noChangeArrowheads="1"/>
            </p:cNvPicPr>
            <p:nvPr/>
          </p:nvPicPr>
          <p:blipFill>
            <a:blip r:embed="rId4" cstate="print"/>
            <a:srcRect/>
            <a:stretch>
              <a:fillRect/>
            </a:stretch>
          </p:blipFill>
          <p:spPr bwMode="auto">
            <a:xfrm>
              <a:off x="6660232" y="1988840"/>
              <a:ext cx="1728000" cy="3072000"/>
            </a:xfrm>
            <a:prstGeom prst="rect">
              <a:avLst/>
            </a:prstGeom>
            <a:noFill/>
          </p:spPr>
        </p:pic>
        <p:sp>
          <p:nvSpPr>
            <p:cNvPr id="15" name="テキスト ボックス 14"/>
            <p:cNvSpPr txBox="1"/>
            <p:nvPr/>
          </p:nvSpPr>
          <p:spPr>
            <a:xfrm>
              <a:off x="6444208" y="5085184"/>
              <a:ext cx="2236510" cy="338554"/>
            </a:xfrm>
            <a:prstGeom prst="rect">
              <a:avLst/>
            </a:prstGeom>
            <a:noFill/>
          </p:spPr>
          <p:txBody>
            <a:bodyPr wrap="none" rtlCol="0">
              <a:spAutoFit/>
            </a:bodyPr>
            <a:lstStyle/>
            <a:p>
              <a:r>
                <a:rPr lang="ja-JP" altLang="en-US" sz="1600" dirty="0" smtClean="0">
                  <a:latin typeface="メイリオ" pitchFamily="50" charset="-128"/>
                  <a:ea typeface="メイリオ" pitchFamily="50" charset="-128"/>
                  <a:cs typeface="メイリオ" pitchFamily="50" charset="-128"/>
                </a:rPr>
                <a:t>オブジェクト抽出画像</a:t>
              </a:r>
              <a:endParaRPr kumimoji="1" lang="ja-JP" altLang="en-US" sz="1600" dirty="0">
                <a:latin typeface="メイリオ" pitchFamily="50" charset="-128"/>
                <a:ea typeface="メイリオ" pitchFamily="50" charset="-128"/>
                <a:cs typeface="メイリオ" pitchFamily="50" charset="-128"/>
              </a:endParaRPr>
            </a:p>
          </p:txBody>
        </p:sp>
        <p:sp>
          <p:nvSpPr>
            <p:cNvPr id="16" name="テキスト ボックス 15"/>
            <p:cNvSpPr txBox="1"/>
            <p:nvPr/>
          </p:nvSpPr>
          <p:spPr>
            <a:xfrm>
              <a:off x="3249915" y="3573016"/>
              <a:ext cx="2238113" cy="923330"/>
            </a:xfrm>
            <a:prstGeom prst="rect">
              <a:avLst/>
            </a:prstGeom>
            <a:noFill/>
          </p:spPr>
          <p:txBody>
            <a:bodyPr wrap="none" rtlCol="0">
              <a:spAutoFit/>
            </a:bodyPr>
            <a:lstStyle/>
            <a:p>
              <a:pPr algn="ctr"/>
              <a:r>
                <a:rPr kumimoji="1" lang="ja-JP" altLang="en-US" dirty="0" smtClean="0"/>
                <a:t>固定の</a:t>
              </a:r>
              <a:r>
                <a:rPr kumimoji="1" lang="ja-JP" altLang="en-US" b="1" u="sng" dirty="0" smtClean="0"/>
                <a:t>閾値</a:t>
              </a:r>
              <a:r>
                <a:rPr kumimoji="1" lang="ja-JP" altLang="en-US" dirty="0" smtClean="0"/>
                <a:t>を用いて</a:t>
              </a:r>
              <a:endParaRPr kumimoji="1" lang="en-US" altLang="ja-JP" dirty="0" smtClean="0"/>
            </a:p>
            <a:p>
              <a:pPr algn="ctr"/>
              <a:r>
                <a:rPr kumimoji="1" lang="ja-JP" altLang="en-US" dirty="0" smtClean="0"/>
                <a:t>マスク画像を作成し，</a:t>
              </a:r>
              <a:endParaRPr kumimoji="1" lang="en-US" altLang="ja-JP" dirty="0" smtClean="0"/>
            </a:p>
            <a:p>
              <a:pPr algn="ctr"/>
              <a:r>
                <a:rPr lang="ja-JP" altLang="en-US" dirty="0" smtClean="0"/>
                <a:t>マスク処理を行う．</a:t>
              </a:r>
              <a:endParaRPr kumimoji="1" lang="ja-JP" altLang="en-US" dirty="0"/>
            </a:p>
          </p:txBody>
        </p:sp>
      </p:grpSp>
      <p:sp>
        <p:nvSpPr>
          <p:cNvPr id="2" name="正方形/長方形 1"/>
          <p:cNvSpPr/>
          <p:nvPr/>
        </p:nvSpPr>
        <p:spPr>
          <a:xfrm>
            <a:off x="0" y="0"/>
            <a:ext cx="9144000" cy="14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b" anchorCtr="0"/>
          <a:lstStyle/>
          <a:p>
            <a:pPr algn="ctr"/>
            <a:r>
              <a:rPr kumimoji="1" lang="ja-JP" altLang="en-US" sz="2800" dirty="0" smtClean="0">
                <a:latin typeface="メイリオ" pitchFamily="50" charset="-128"/>
                <a:ea typeface="メイリオ" pitchFamily="50" charset="-128"/>
                <a:cs typeface="メイリオ" pitchFamily="50" charset="-128"/>
              </a:rPr>
              <a:t>固定閾値を利用</a:t>
            </a:r>
            <a:endParaRPr kumimoji="1" lang="ja-JP" altLang="en-US" sz="2800" dirty="0">
              <a:latin typeface="メイリオ" pitchFamily="50" charset="-128"/>
              <a:ea typeface="メイリオ" pitchFamily="50" charset="-128"/>
              <a:cs typeface="メイリオ" pitchFamily="50" charset="-128"/>
            </a:endParaRPr>
          </a:p>
        </p:txBody>
      </p:sp>
      <p:cxnSp>
        <p:nvCxnSpPr>
          <p:cNvPr id="4" name="直線コネクタ 3"/>
          <p:cNvCxnSpPr/>
          <p:nvPr/>
        </p:nvCxnSpPr>
        <p:spPr>
          <a:xfrm>
            <a:off x="0" y="1556792"/>
            <a:ext cx="9144000" cy="0"/>
          </a:xfrm>
          <a:prstGeom prst="line">
            <a:avLst/>
          </a:prstGeom>
          <a:ln w="1270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0" name="スライド番号プレースホルダ 29"/>
          <p:cNvSpPr>
            <a:spLocks noGrp="1"/>
          </p:cNvSpPr>
          <p:nvPr>
            <p:ph type="sldNum" sz="quarter" idx="12"/>
          </p:nvPr>
        </p:nvSpPr>
        <p:spPr/>
        <p:txBody>
          <a:bodyPr/>
          <a:lstStyle/>
          <a:p>
            <a:fld id="{0070F415-5C27-48AD-A2B0-91CAF6ED7DCA}" type="slidenum">
              <a:rPr kumimoji="1" lang="ja-JP" altLang="en-US" smtClean="0"/>
              <a:pPr/>
              <a:t>6</a:t>
            </a:fld>
            <a:endParaRPr kumimoji="1" lang="ja-JP" altLang="en-US"/>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9144000" cy="14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b" anchorCtr="0"/>
          <a:lstStyle/>
          <a:p>
            <a:pPr algn="ctr"/>
            <a:r>
              <a:rPr kumimoji="1" lang="ja-JP" altLang="en-US" sz="2800" dirty="0" smtClean="0">
                <a:latin typeface="メイリオ" pitchFamily="50" charset="-128"/>
                <a:ea typeface="メイリオ" pitchFamily="50" charset="-128"/>
                <a:cs typeface="メイリオ" pitchFamily="50" charset="-128"/>
              </a:rPr>
              <a:t>固定閾値の問題点</a:t>
            </a:r>
            <a:endParaRPr kumimoji="1" lang="ja-JP" altLang="en-US" sz="2800" dirty="0">
              <a:latin typeface="メイリオ" pitchFamily="50" charset="-128"/>
              <a:ea typeface="メイリオ" pitchFamily="50" charset="-128"/>
              <a:cs typeface="メイリオ" pitchFamily="50" charset="-128"/>
            </a:endParaRPr>
          </a:p>
        </p:txBody>
      </p:sp>
      <p:cxnSp>
        <p:nvCxnSpPr>
          <p:cNvPr id="4" name="直線コネクタ 3"/>
          <p:cNvCxnSpPr/>
          <p:nvPr/>
        </p:nvCxnSpPr>
        <p:spPr>
          <a:xfrm>
            <a:off x="0" y="1556792"/>
            <a:ext cx="9144000" cy="0"/>
          </a:xfrm>
          <a:prstGeom prst="line">
            <a:avLst/>
          </a:prstGeom>
          <a:ln w="1270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1" name="雲形吹き出し 20"/>
          <p:cNvSpPr/>
          <p:nvPr/>
        </p:nvSpPr>
        <p:spPr>
          <a:xfrm>
            <a:off x="5292480" y="4581368"/>
            <a:ext cx="3600000" cy="2160000"/>
          </a:xfrm>
          <a:prstGeom prst="cloudCallout">
            <a:avLst>
              <a:gd name="adj1" fmla="val -9874"/>
              <a:gd name="adj2" fmla="val 1546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smtClean="0">
                <a:latin typeface="メイリオ" pitchFamily="50" charset="-128"/>
                <a:ea typeface="メイリオ" pitchFamily="50" charset="-128"/>
                <a:cs typeface="メイリオ" pitchFamily="50" charset="-128"/>
              </a:rPr>
              <a:t>適切な</a:t>
            </a:r>
            <a:r>
              <a:rPr lang="ja-JP" altLang="en-US" sz="2400" dirty="0" smtClean="0">
                <a:latin typeface="メイリオ" pitchFamily="50" charset="-128"/>
                <a:ea typeface="メイリオ" pitchFamily="50" charset="-128"/>
                <a:cs typeface="メイリオ" pitchFamily="50" charset="-128"/>
              </a:rPr>
              <a:t>閾値を</a:t>
            </a:r>
          </a:p>
          <a:p>
            <a:pPr algn="ctr"/>
            <a:r>
              <a:rPr lang="ja-JP" altLang="en-US" sz="2400" dirty="0" smtClean="0">
                <a:latin typeface="メイリオ" pitchFamily="50" charset="-128"/>
                <a:ea typeface="メイリオ" pitchFamily="50" charset="-128"/>
                <a:cs typeface="メイリオ" pitchFamily="50" charset="-128"/>
              </a:rPr>
              <a:t>見つけなければ</a:t>
            </a:r>
          </a:p>
          <a:p>
            <a:pPr algn="ctr"/>
            <a:r>
              <a:rPr lang="ja-JP" altLang="en-US" sz="2400" dirty="0" smtClean="0">
                <a:latin typeface="メイリオ" pitchFamily="50" charset="-128"/>
                <a:ea typeface="メイリオ" pitchFamily="50" charset="-128"/>
                <a:cs typeface="メイリオ" pitchFamily="50" charset="-128"/>
              </a:rPr>
              <a:t>ならない．</a:t>
            </a:r>
            <a:endParaRPr kumimoji="1" lang="ja-JP" altLang="en-US" sz="2400" dirty="0">
              <a:latin typeface="メイリオ" pitchFamily="50" charset="-128"/>
              <a:ea typeface="メイリオ" pitchFamily="50" charset="-128"/>
              <a:cs typeface="メイリオ" pitchFamily="50" charset="-128"/>
            </a:endParaRPr>
          </a:p>
        </p:txBody>
      </p:sp>
      <p:sp>
        <p:nvSpPr>
          <p:cNvPr id="22" name="スライド番号プレースホルダ 21"/>
          <p:cNvSpPr>
            <a:spLocks noGrp="1"/>
          </p:cNvSpPr>
          <p:nvPr>
            <p:ph type="sldNum" sz="quarter" idx="12"/>
          </p:nvPr>
        </p:nvSpPr>
        <p:spPr/>
        <p:txBody>
          <a:bodyPr/>
          <a:lstStyle/>
          <a:p>
            <a:fld id="{0070F415-5C27-48AD-A2B0-91CAF6ED7DCA}" type="slidenum">
              <a:rPr kumimoji="1" lang="ja-JP" altLang="en-US" smtClean="0"/>
              <a:pPr/>
              <a:t>7</a:t>
            </a:fld>
            <a:endParaRPr kumimoji="1" lang="ja-JP" altLang="en-US"/>
          </a:p>
        </p:txBody>
      </p:sp>
      <p:grpSp>
        <p:nvGrpSpPr>
          <p:cNvPr id="31" name="グループ化 30"/>
          <p:cNvGrpSpPr/>
          <p:nvPr/>
        </p:nvGrpSpPr>
        <p:grpSpPr>
          <a:xfrm>
            <a:off x="251520" y="1772816"/>
            <a:ext cx="4680520" cy="4443010"/>
            <a:chOff x="251520" y="1772816"/>
            <a:chExt cx="4680520" cy="4443010"/>
          </a:xfrm>
        </p:grpSpPr>
        <p:pic>
          <p:nvPicPr>
            <p:cNvPr id="8196" name="Picture 4" descr="C:\Users\ccilab\Desktop\160208\result_image\R1L2_fixed_threshold11_out.png"/>
            <p:cNvPicPr>
              <a:picLocks noChangeAspect="1" noChangeArrowheads="1"/>
            </p:cNvPicPr>
            <p:nvPr/>
          </p:nvPicPr>
          <p:blipFill>
            <a:blip r:embed="rId5" cstate="print"/>
            <a:srcRect/>
            <a:stretch>
              <a:fillRect/>
            </a:stretch>
          </p:blipFill>
          <p:spPr bwMode="auto">
            <a:xfrm>
              <a:off x="2627784" y="1772816"/>
              <a:ext cx="2160000" cy="3840000"/>
            </a:xfrm>
            <a:prstGeom prst="rect">
              <a:avLst/>
            </a:prstGeom>
            <a:noFill/>
          </p:spPr>
        </p:pic>
        <p:grpSp>
          <p:nvGrpSpPr>
            <p:cNvPr id="30" name="グループ化 29"/>
            <p:cNvGrpSpPr/>
            <p:nvPr/>
          </p:nvGrpSpPr>
          <p:grpSpPr>
            <a:xfrm>
              <a:off x="251520" y="2276872"/>
              <a:ext cx="4680520" cy="3938954"/>
              <a:chOff x="-1776381" y="2420889"/>
              <a:chExt cx="4680520" cy="3938954"/>
            </a:xfrm>
          </p:grpSpPr>
          <p:sp>
            <p:nvSpPr>
              <p:cNvPr id="20" name="テキスト ボックス 19"/>
              <p:cNvSpPr txBox="1"/>
              <p:nvPr/>
            </p:nvSpPr>
            <p:spPr>
              <a:xfrm>
                <a:off x="-1776381" y="6021289"/>
                <a:ext cx="2115600" cy="338554"/>
              </a:xfrm>
              <a:prstGeom prst="rect">
                <a:avLst/>
              </a:prstGeom>
              <a:noFill/>
            </p:spPr>
            <p:txBody>
              <a:bodyPr wrap="none" rtlCol="0">
                <a:spAutoFit/>
              </a:bodyPr>
              <a:lstStyle/>
              <a:p>
                <a:r>
                  <a:rPr lang="ja-JP" altLang="en-US" sz="1600" dirty="0" smtClean="0">
                    <a:latin typeface="メイリオ" pitchFamily="50" charset="-128"/>
                    <a:ea typeface="メイリオ" pitchFamily="50" charset="-128"/>
                    <a:cs typeface="メイリオ" pitchFamily="50" charset="-128"/>
                  </a:rPr>
                  <a:t>オブジェクト抽出画像</a:t>
                </a:r>
                <a:endParaRPr kumimoji="1" lang="ja-JP" altLang="en-US" sz="1600" dirty="0">
                  <a:latin typeface="メイリオ" pitchFamily="50" charset="-128"/>
                  <a:ea typeface="メイリオ" pitchFamily="50" charset="-128"/>
                  <a:cs typeface="メイリオ" pitchFamily="50" charset="-128"/>
                </a:endParaRPr>
              </a:p>
            </p:txBody>
          </p:sp>
          <p:sp>
            <p:nvSpPr>
              <p:cNvPr id="24" name="円/楕円 23"/>
              <p:cNvSpPr/>
              <p:nvPr/>
            </p:nvSpPr>
            <p:spPr>
              <a:xfrm>
                <a:off x="2220163" y="2420889"/>
                <a:ext cx="683976" cy="720080"/>
              </a:xfrm>
              <a:prstGeom prst="ellipse">
                <a:avLst/>
              </a:prstGeom>
              <a:no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1175947" y="4653137"/>
                <a:ext cx="683976" cy="720080"/>
              </a:xfrm>
              <a:prstGeom prst="ellipse">
                <a:avLst/>
              </a:prstGeom>
              <a:no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aphicFrame>
        <p:nvGraphicFramePr>
          <p:cNvPr id="32" name="Object 6"/>
          <p:cNvGraphicFramePr>
            <a:graphicFrameLocks noChangeAspect="1"/>
          </p:cNvGraphicFramePr>
          <p:nvPr/>
        </p:nvGraphicFramePr>
        <p:xfrm>
          <a:off x="596553" y="5661248"/>
          <a:ext cx="1527175" cy="222250"/>
        </p:xfrm>
        <a:graphic>
          <a:graphicData uri="http://schemas.openxmlformats.org/presentationml/2006/ole">
            <p:oleObj spid="_x0000_s8197" name="数式" r:id="rId6" imgW="1422360" imgH="190440" progId="Equation.3">
              <p:embed/>
            </p:oleObj>
          </a:graphicData>
        </a:graphic>
      </p:graphicFrame>
      <p:graphicFrame>
        <p:nvGraphicFramePr>
          <p:cNvPr id="8198" name="Object 6"/>
          <p:cNvGraphicFramePr>
            <a:graphicFrameLocks noChangeAspect="1"/>
          </p:cNvGraphicFramePr>
          <p:nvPr/>
        </p:nvGraphicFramePr>
        <p:xfrm>
          <a:off x="3059832" y="5661248"/>
          <a:ext cx="1241425" cy="222250"/>
        </p:xfrm>
        <a:graphic>
          <a:graphicData uri="http://schemas.openxmlformats.org/presentationml/2006/ole">
            <p:oleObj spid="_x0000_s8198" name="数式" r:id="rId7" imgW="1155600" imgH="190440" progId="Equation.3">
              <p:embed/>
            </p:oleObj>
          </a:graphicData>
        </a:graphic>
      </p:graphicFrame>
      <p:sp>
        <p:nvSpPr>
          <p:cNvPr id="34" name="テキスト ボックス 33"/>
          <p:cNvSpPr txBox="1"/>
          <p:nvPr/>
        </p:nvSpPr>
        <p:spPr>
          <a:xfrm>
            <a:off x="2627784" y="5877272"/>
            <a:ext cx="2115600" cy="338554"/>
          </a:xfrm>
          <a:prstGeom prst="rect">
            <a:avLst/>
          </a:prstGeom>
          <a:noFill/>
        </p:spPr>
        <p:txBody>
          <a:bodyPr wrap="none" rtlCol="0">
            <a:spAutoFit/>
          </a:bodyPr>
          <a:lstStyle/>
          <a:p>
            <a:r>
              <a:rPr lang="ja-JP" altLang="en-US" sz="1600" dirty="0" smtClean="0">
                <a:latin typeface="メイリオ" pitchFamily="50" charset="-128"/>
                <a:ea typeface="メイリオ" pitchFamily="50" charset="-128"/>
                <a:cs typeface="メイリオ" pitchFamily="50" charset="-128"/>
              </a:rPr>
              <a:t>オブジェクト抽出画像</a:t>
            </a:r>
            <a:endParaRPr kumimoji="1" lang="ja-JP" altLang="en-US" sz="1600" dirty="0">
              <a:latin typeface="メイリオ" pitchFamily="50" charset="-128"/>
              <a:ea typeface="メイリオ" pitchFamily="50" charset="-128"/>
              <a:cs typeface="メイリオ" pitchFamily="50" charset="-128"/>
            </a:endParaRPr>
          </a:p>
        </p:txBody>
      </p:sp>
      <p:sp>
        <p:nvSpPr>
          <p:cNvPr id="26" name="二等辺三角形 25"/>
          <p:cNvSpPr>
            <a:spLocks noChangeAspect="1"/>
          </p:cNvSpPr>
          <p:nvPr/>
        </p:nvSpPr>
        <p:spPr>
          <a:xfrm rot="3872368">
            <a:off x="6135123" y="1391723"/>
            <a:ext cx="2470133" cy="247013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5" name="グループ化 44"/>
          <p:cNvGrpSpPr/>
          <p:nvPr/>
        </p:nvGrpSpPr>
        <p:grpSpPr>
          <a:xfrm>
            <a:off x="8087137" y="1931628"/>
            <a:ext cx="719660" cy="2505484"/>
            <a:chOff x="8087137" y="1931628"/>
            <a:chExt cx="719660" cy="2505484"/>
          </a:xfrm>
        </p:grpSpPr>
        <p:sp>
          <p:nvSpPr>
            <p:cNvPr id="16" name="正方形/長方形 15"/>
            <p:cNvSpPr/>
            <p:nvPr/>
          </p:nvSpPr>
          <p:spPr>
            <a:xfrm>
              <a:off x="8322479" y="2348880"/>
              <a:ext cx="360040" cy="208823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 name="グループ化 16"/>
            <p:cNvGrpSpPr/>
            <p:nvPr/>
          </p:nvGrpSpPr>
          <p:grpSpPr>
            <a:xfrm rot="14672368">
              <a:off x="8265357" y="1753408"/>
              <a:ext cx="363220" cy="719660"/>
              <a:chOff x="6084168" y="1593156"/>
              <a:chExt cx="363220" cy="719660"/>
            </a:xfrm>
          </p:grpSpPr>
          <p:sp>
            <p:nvSpPr>
              <p:cNvPr id="18" name="正方形/長方形 17"/>
              <p:cNvSpPr/>
              <p:nvPr/>
            </p:nvSpPr>
            <p:spPr>
              <a:xfrm>
                <a:off x="6084168" y="1772816"/>
                <a:ext cx="360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rot="10800000">
                <a:off x="6087388" y="1593156"/>
                <a:ext cx="360000" cy="360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7" name="グループ化 36"/>
          <p:cNvGrpSpPr/>
          <p:nvPr/>
        </p:nvGrpSpPr>
        <p:grpSpPr>
          <a:xfrm>
            <a:off x="6120232" y="2817072"/>
            <a:ext cx="540000" cy="1620040"/>
            <a:chOff x="6552280" y="3393136"/>
            <a:chExt cx="540000" cy="1620040"/>
          </a:xfrm>
        </p:grpSpPr>
        <p:sp>
          <p:nvSpPr>
            <p:cNvPr id="29" name="二等辺三角形 28"/>
            <p:cNvSpPr/>
            <p:nvPr/>
          </p:nvSpPr>
          <p:spPr>
            <a:xfrm>
              <a:off x="6552280" y="3753176"/>
              <a:ext cx="540000" cy="1260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6570252" y="3393136"/>
              <a:ext cx="504056" cy="504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 name="グループ化 45"/>
          <p:cNvGrpSpPr/>
          <p:nvPr/>
        </p:nvGrpSpPr>
        <p:grpSpPr>
          <a:xfrm>
            <a:off x="5292500" y="1931628"/>
            <a:ext cx="719660" cy="2505484"/>
            <a:chOff x="8087137" y="1931628"/>
            <a:chExt cx="719660" cy="2505484"/>
          </a:xfrm>
          <a:scene3d>
            <a:camera prst="orthographicFront">
              <a:rot lat="0" lon="10800000" rev="0"/>
            </a:camera>
            <a:lightRig rig="threePt" dir="t"/>
          </a:scene3d>
        </p:grpSpPr>
        <p:sp>
          <p:nvSpPr>
            <p:cNvPr id="47" name="正方形/長方形 46"/>
            <p:cNvSpPr/>
            <p:nvPr/>
          </p:nvSpPr>
          <p:spPr>
            <a:xfrm>
              <a:off x="8322479" y="2348880"/>
              <a:ext cx="360040" cy="208823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8" name="グループ化 16"/>
            <p:cNvGrpSpPr/>
            <p:nvPr/>
          </p:nvGrpSpPr>
          <p:grpSpPr>
            <a:xfrm rot="14672368">
              <a:off x="8265357" y="1753408"/>
              <a:ext cx="363220" cy="719660"/>
              <a:chOff x="6084168" y="1593156"/>
              <a:chExt cx="363220" cy="719660"/>
            </a:xfrm>
          </p:grpSpPr>
          <p:sp>
            <p:nvSpPr>
              <p:cNvPr id="49" name="正方形/長方形 48"/>
              <p:cNvSpPr/>
              <p:nvPr/>
            </p:nvSpPr>
            <p:spPr>
              <a:xfrm>
                <a:off x="6084168" y="1772816"/>
                <a:ext cx="360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二等辺三角形 49"/>
              <p:cNvSpPr/>
              <p:nvPr/>
            </p:nvSpPr>
            <p:spPr>
              <a:xfrm rot="10800000">
                <a:off x="6087388" y="1593156"/>
                <a:ext cx="360000" cy="360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33" name="video.wmv">
            <a:hlinkClick r:id="" action="ppaction://media"/>
          </p:cNvPr>
          <p:cNvPicPr>
            <a:picLocks noRot="1" noChangeAspect="1"/>
          </p:cNvPicPr>
          <p:nvPr>
            <a:videoFile r:link="rId2"/>
          </p:nvPr>
        </p:nvPicPr>
        <p:blipFill>
          <a:blip r:embed="rId8" cstate="print"/>
          <a:stretch>
            <a:fillRect/>
          </a:stretch>
        </p:blipFill>
        <p:spPr>
          <a:xfrm>
            <a:off x="251520" y="1772816"/>
            <a:ext cx="2160000" cy="3840000"/>
          </a:xfrm>
          <a:prstGeom prst="rect">
            <a:avLst/>
          </a:prstGeom>
        </p:spPr>
      </p:pic>
      <p:sp>
        <p:nvSpPr>
          <p:cNvPr id="35" name="円/楕円 34"/>
          <p:cNvSpPr/>
          <p:nvPr/>
        </p:nvSpPr>
        <p:spPr>
          <a:xfrm>
            <a:off x="5580112" y="1844824"/>
            <a:ext cx="683976" cy="720080"/>
          </a:xfrm>
          <a:prstGeom prst="ellipse">
            <a:avLst/>
          </a:prstGeom>
          <a:no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p:cNvSpPr/>
          <p:nvPr/>
        </p:nvSpPr>
        <p:spPr>
          <a:xfrm>
            <a:off x="6372200" y="3717032"/>
            <a:ext cx="683976" cy="720080"/>
          </a:xfrm>
          <a:prstGeom prst="ellipse">
            <a:avLst/>
          </a:prstGeom>
          <a:no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33" fill="hold"/>
                                        <p:tgtEl>
                                          <p:spTgt spid="33"/>
                                        </p:tgtEl>
                                      </p:cBhvr>
                                    </p:cmd>
                                  </p:childTnLst>
                                </p:cTn>
                              </p:par>
                              <p:par>
                                <p:cTn id="7" presetID="18" presetClass="entr" presetSubtype="12" repeatCount="indefinite"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animEffect transition="in" filter="strips(downLeft)">
                                      <p:cBhvr>
                                        <p:cTn id="9" dur="1000"/>
                                        <p:tgtEl>
                                          <p:spTgt spid="36"/>
                                        </p:tgtEl>
                                      </p:cBhvr>
                                    </p:animEffect>
                                  </p:childTnLst>
                                </p:cTn>
                              </p:par>
                              <p:par>
                                <p:cTn id="10" presetID="18" presetClass="entr" presetSubtype="12" repeatCount="indefinite"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strips(downLeft)">
                                      <p:cBhvr>
                                        <p:cTn id="12" dur="1000"/>
                                        <p:tgtEl>
                                          <p:spTgt spid="35"/>
                                        </p:tgtEl>
                                      </p:cBhvr>
                                    </p:animEffect>
                                  </p:childTnLst>
                                </p:cTn>
                              </p:par>
                              <p:par>
                                <p:cTn id="13" presetID="18" presetClass="entr" presetSubtype="12" repeatCount="indefinite" fill="hold" grpId="3"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strips(downLeft)">
                                      <p:cBhvr>
                                        <p:cTn id="1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16" repeatCount="indefinite" fill="remove" display="0">
                  <p:stCondLst>
                    <p:cond delay="indefinite"/>
                  </p:stCondLst>
                  <p:endCondLst>
                    <p:cond evt="onNext" delay="0">
                      <p:tgtEl>
                        <p:sldTgt/>
                      </p:tgtEl>
                    </p:cond>
                    <p:cond evt="onPrev" delay="0">
                      <p:tgtEl>
                        <p:sldTgt/>
                      </p:tgtEl>
                    </p:cond>
                  </p:endCondLst>
                </p:cTn>
                <p:tgtEl>
                  <p:spTgt spid="33"/>
                </p:tgtEl>
              </p:cMediaNode>
            </p:video>
            <p:seq concurrent="1" nextAc="seek">
              <p:cTn id="17" restart="whenNotActive" fill="hold" evtFilter="cancelBubble" nodeType="interactiveSeq">
                <p:stCondLst>
                  <p:cond evt="onClick" delay="0">
                    <p:tgtEl>
                      <p:spTgt spid="3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3"/>
                                        </p:tgtEl>
                                      </p:cBhvr>
                                    </p:cmd>
                                  </p:childTnLst>
                                </p:cTn>
                              </p:par>
                            </p:childTnLst>
                          </p:cTn>
                        </p:par>
                      </p:childTnLst>
                    </p:cTn>
                  </p:par>
                </p:childTnLst>
              </p:cTn>
              <p:nextCondLst>
                <p:cond evt="onClick" delay="0">
                  <p:tgtEl>
                    <p:spTgt spid="33"/>
                  </p:tgtEl>
                </p:cond>
              </p:nextCondLst>
            </p:seq>
          </p:childTnLst>
        </p:cTn>
      </p:par>
    </p:tnLst>
    <p:bldLst>
      <p:bldP spid="26" grpId="3" animBg="1"/>
      <p:bldP spid="35" grpId="0"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9144000" cy="14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b" anchorCtr="0"/>
          <a:lstStyle/>
          <a:p>
            <a:pPr algn="ctr"/>
            <a:r>
              <a:rPr kumimoji="1" lang="ja-JP" altLang="en-US" sz="2800" dirty="0" smtClean="0">
                <a:latin typeface="メイリオ" pitchFamily="50" charset="-128"/>
                <a:ea typeface="メイリオ" pitchFamily="50" charset="-128"/>
                <a:cs typeface="メイリオ" pitchFamily="50" charset="-128"/>
              </a:rPr>
              <a:t>提案手法</a:t>
            </a:r>
            <a:endParaRPr kumimoji="1" lang="ja-JP" altLang="en-US" sz="2800" dirty="0">
              <a:latin typeface="メイリオ" pitchFamily="50" charset="-128"/>
              <a:ea typeface="メイリオ" pitchFamily="50" charset="-128"/>
              <a:cs typeface="メイリオ" pitchFamily="50" charset="-128"/>
            </a:endParaRPr>
          </a:p>
        </p:txBody>
      </p:sp>
      <p:cxnSp>
        <p:nvCxnSpPr>
          <p:cNvPr id="4" name="直線コネクタ 3"/>
          <p:cNvCxnSpPr/>
          <p:nvPr/>
        </p:nvCxnSpPr>
        <p:spPr>
          <a:xfrm>
            <a:off x="0" y="1556792"/>
            <a:ext cx="9144000" cy="0"/>
          </a:xfrm>
          <a:prstGeom prst="line">
            <a:avLst/>
          </a:prstGeom>
          <a:ln w="1270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8" name="雲形吹き出し 17"/>
          <p:cNvSpPr/>
          <p:nvPr/>
        </p:nvSpPr>
        <p:spPr>
          <a:xfrm>
            <a:off x="143508" y="1772816"/>
            <a:ext cx="6516724" cy="1440160"/>
          </a:xfrm>
          <a:prstGeom prst="cloudCallout">
            <a:avLst>
              <a:gd name="adj1" fmla="val -17131"/>
              <a:gd name="adj2" fmla="val 1658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latin typeface="メイリオ" pitchFamily="50" charset="-128"/>
                <a:ea typeface="メイリオ" pitchFamily="50" charset="-128"/>
                <a:cs typeface="メイリオ" pitchFamily="50" charset="-128"/>
              </a:rPr>
              <a:t>背景の視差マップを作成し，</a:t>
            </a:r>
            <a:endParaRPr kumimoji="1" lang="en-US" altLang="ja-JP" sz="2000" dirty="0" smtClean="0">
              <a:latin typeface="メイリオ" pitchFamily="50" charset="-128"/>
              <a:ea typeface="メイリオ" pitchFamily="50" charset="-128"/>
              <a:cs typeface="メイリオ" pitchFamily="50" charset="-128"/>
            </a:endParaRPr>
          </a:p>
          <a:p>
            <a:pPr algn="ctr"/>
            <a:r>
              <a:rPr kumimoji="1" lang="ja-JP" altLang="en-US" sz="2000" dirty="0" smtClean="0">
                <a:latin typeface="メイリオ" pitchFamily="50" charset="-128"/>
                <a:ea typeface="メイリオ" pitchFamily="50" charset="-128"/>
                <a:cs typeface="メイリオ" pitchFamily="50" charset="-128"/>
              </a:rPr>
              <a:t>背景差分を行う．</a:t>
            </a:r>
            <a:endParaRPr kumimoji="1" lang="ja-JP" altLang="en-US" sz="2000" dirty="0">
              <a:latin typeface="メイリオ" pitchFamily="50" charset="-128"/>
              <a:ea typeface="メイリオ" pitchFamily="50" charset="-128"/>
              <a:cs typeface="メイリオ" pitchFamily="50" charset="-128"/>
            </a:endParaRPr>
          </a:p>
        </p:txBody>
      </p:sp>
      <p:sp>
        <p:nvSpPr>
          <p:cNvPr id="19" name="スライド番号プレースホルダ 18"/>
          <p:cNvSpPr>
            <a:spLocks noGrp="1"/>
          </p:cNvSpPr>
          <p:nvPr>
            <p:ph type="sldNum" sz="quarter" idx="12"/>
          </p:nvPr>
        </p:nvSpPr>
        <p:spPr/>
        <p:txBody>
          <a:bodyPr/>
          <a:lstStyle/>
          <a:p>
            <a:fld id="{0070F415-5C27-48AD-A2B0-91CAF6ED7DCA}" type="slidenum">
              <a:rPr kumimoji="1" lang="ja-JP" altLang="en-US" smtClean="0"/>
              <a:pPr/>
              <a:t>8</a:t>
            </a:fld>
            <a:endParaRPr kumimoji="1" lang="ja-JP" altLang="en-US"/>
          </a:p>
        </p:txBody>
      </p:sp>
      <p:graphicFrame>
        <p:nvGraphicFramePr>
          <p:cNvPr id="22" name="図表 21"/>
          <p:cNvGraphicFramePr/>
          <p:nvPr/>
        </p:nvGraphicFramePr>
        <p:xfrm>
          <a:off x="467544" y="3429000"/>
          <a:ext cx="5400000" cy="324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4449" name="Picture 1" descr="C:\Users\ccilab\Desktop\160127\R1L3_no_object145.png"/>
          <p:cNvPicPr>
            <a:picLocks noChangeAspect="1" noChangeArrowheads="1"/>
          </p:cNvPicPr>
          <p:nvPr/>
        </p:nvPicPr>
        <p:blipFill>
          <a:blip r:embed="rId8" cstate="print"/>
          <a:srcRect/>
          <a:stretch>
            <a:fillRect/>
          </a:stretch>
        </p:blipFill>
        <p:spPr bwMode="auto">
          <a:xfrm>
            <a:off x="6516216" y="2780928"/>
            <a:ext cx="2160000" cy="3840000"/>
          </a:xfrm>
          <a:prstGeom prst="rect">
            <a:avLst/>
          </a:prstGeom>
          <a:noFill/>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9144000" cy="14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b" anchorCtr="0"/>
          <a:lstStyle/>
          <a:p>
            <a:pPr algn="ctr"/>
            <a:r>
              <a:rPr kumimoji="1" lang="ja-JP" altLang="en-US" sz="2800" dirty="0" smtClean="0">
                <a:latin typeface="メイリオ" pitchFamily="50" charset="-128"/>
                <a:ea typeface="メイリオ" pitchFamily="50" charset="-128"/>
                <a:cs typeface="メイリオ" pitchFamily="50" charset="-128"/>
              </a:rPr>
              <a:t>実験環境</a:t>
            </a:r>
            <a:endParaRPr kumimoji="1" lang="ja-JP" altLang="en-US" sz="2800" dirty="0">
              <a:latin typeface="メイリオ" pitchFamily="50" charset="-128"/>
              <a:ea typeface="メイリオ" pitchFamily="50" charset="-128"/>
              <a:cs typeface="メイリオ" pitchFamily="50" charset="-128"/>
            </a:endParaRPr>
          </a:p>
        </p:txBody>
      </p:sp>
      <p:cxnSp>
        <p:nvCxnSpPr>
          <p:cNvPr id="4" name="直線コネクタ 3"/>
          <p:cNvCxnSpPr/>
          <p:nvPr/>
        </p:nvCxnSpPr>
        <p:spPr>
          <a:xfrm>
            <a:off x="0" y="1556792"/>
            <a:ext cx="9144000" cy="0"/>
          </a:xfrm>
          <a:prstGeom prst="line">
            <a:avLst/>
          </a:prstGeom>
          <a:ln w="1270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0" name="スライド番号プレースホルダ 39"/>
          <p:cNvSpPr>
            <a:spLocks noGrp="1"/>
          </p:cNvSpPr>
          <p:nvPr>
            <p:ph type="sldNum" sz="quarter" idx="12"/>
          </p:nvPr>
        </p:nvSpPr>
        <p:spPr/>
        <p:txBody>
          <a:bodyPr/>
          <a:lstStyle/>
          <a:p>
            <a:fld id="{0070F415-5C27-48AD-A2B0-91CAF6ED7DCA}" type="slidenum">
              <a:rPr kumimoji="1" lang="ja-JP" altLang="en-US" smtClean="0"/>
              <a:pPr/>
              <a:t>9</a:t>
            </a:fld>
            <a:endParaRPr kumimoji="1" lang="ja-JP" altLang="en-US"/>
          </a:p>
        </p:txBody>
      </p:sp>
      <p:pic>
        <p:nvPicPr>
          <p:cNvPr id="5122" name="Picture 2" descr="C:\Users\ccilab\Downloads\documents-export-2016-02-14\DSC_1096.JPG"/>
          <p:cNvPicPr>
            <a:picLocks noChangeAspect="1" noChangeArrowheads="1"/>
          </p:cNvPicPr>
          <p:nvPr/>
        </p:nvPicPr>
        <p:blipFill>
          <a:blip r:embed="rId3" cstate="print"/>
          <a:srcRect/>
          <a:stretch>
            <a:fillRect/>
          </a:stretch>
        </p:blipFill>
        <p:spPr bwMode="auto">
          <a:xfrm>
            <a:off x="251520" y="1844824"/>
            <a:ext cx="5400000" cy="4050000"/>
          </a:xfrm>
          <a:prstGeom prst="rect">
            <a:avLst/>
          </a:prstGeom>
          <a:noFill/>
        </p:spPr>
      </p:pic>
      <p:grpSp>
        <p:nvGrpSpPr>
          <p:cNvPr id="42" name="グループ化 41"/>
          <p:cNvGrpSpPr/>
          <p:nvPr/>
        </p:nvGrpSpPr>
        <p:grpSpPr>
          <a:xfrm>
            <a:off x="4211960" y="2852936"/>
            <a:ext cx="4536504" cy="3528392"/>
            <a:chOff x="3275856" y="2636912"/>
            <a:chExt cx="4536504" cy="3528392"/>
          </a:xfrm>
        </p:grpSpPr>
        <p:sp>
          <p:nvSpPr>
            <p:cNvPr id="41" name="四角形吹き出し 40"/>
            <p:cNvSpPr/>
            <p:nvPr/>
          </p:nvSpPr>
          <p:spPr>
            <a:xfrm>
              <a:off x="3275856" y="2636912"/>
              <a:ext cx="4536504" cy="3528392"/>
            </a:xfrm>
            <a:prstGeom prst="wedgeRectCallout">
              <a:avLst>
                <a:gd name="adj1" fmla="val -72024"/>
                <a:gd name="adj2" fmla="val -333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3" name="グループ化 22"/>
            <p:cNvGrpSpPr>
              <a:grpSpLocks noChangeAspect="1"/>
            </p:cNvGrpSpPr>
            <p:nvPr/>
          </p:nvGrpSpPr>
          <p:grpSpPr>
            <a:xfrm>
              <a:off x="3577234" y="2888275"/>
              <a:ext cx="3933748" cy="3175786"/>
              <a:chOff x="2103088" y="1340768"/>
              <a:chExt cx="4917184" cy="3969732"/>
            </a:xfrm>
          </p:grpSpPr>
          <p:grpSp>
            <p:nvGrpSpPr>
              <p:cNvPr id="25" name="グループ化 10"/>
              <p:cNvGrpSpPr/>
              <p:nvPr/>
            </p:nvGrpSpPr>
            <p:grpSpPr>
              <a:xfrm>
                <a:off x="2103088" y="1340768"/>
                <a:ext cx="4917184" cy="3600000"/>
                <a:chOff x="2103088" y="1340768"/>
                <a:chExt cx="4917184" cy="3600000"/>
              </a:xfrm>
            </p:grpSpPr>
            <p:pic>
              <p:nvPicPr>
                <p:cNvPr id="34" name="Picture 2" descr="C:\Users\ccilab\Desktop\81v9EpWXFKL._SL1500_.jpg"/>
                <p:cNvPicPr>
                  <a:picLocks noChangeAspect="1" noChangeArrowheads="1"/>
                </p:cNvPicPr>
                <p:nvPr/>
              </p:nvPicPr>
              <p:blipFill>
                <a:blip r:embed="rId4" cstate="print"/>
                <a:srcRect/>
                <a:stretch>
                  <a:fillRect/>
                </a:stretch>
              </p:blipFill>
              <p:spPr bwMode="auto">
                <a:xfrm>
                  <a:off x="5775496" y="1340768"/>
                  <a:ext cx="1244776" cy="3600000"/>
                </a:xfrm>
                <a:prstGeom prst="rect">
                  <a:avLst/>
                </a:prstGeom>
                <a:noFill/>
              </p:spPr>
            </p:pic>
            <p:pic>
              <p:nvPicPr>
                <p:cNvPr id="36" name="Picture 2" descr="C:\Users\ccilab\Desktop\81v9EpWXFKL._SL1500_.jpg"/>
                <p:cNvPicPr>
                  <a:picLocks noChangeAspect="1" noChangeArrowheads="1"/>
                </p:cNvPicPr>
                <p:nvPr/>
              </p:nvPicPr>
              <p:blipFill>
                <a:blip r:embed="rId4" cstate="print"/>
                <a:srcRect/>
                <a:stretch>
                  <a:fillRect/>
                </a:stretch>
              </p:blipFill>
              <p:spPr bwMode="auto">
                <a:xfrm>
                  <a:off x="4551360" y="1340768"/>
                  <a:ext cx="1244776" cy="3600000"/>
                </a:xfrm>
                <a:prstGeom prst="rect">
                  <a:avLst/>
                </a:prstGeom>
                <a:noFill/>
              </p:spPr>
            </p:pic>
            <p:pic>
              <p:nvPicPr>
                <p:cNvPr id="37" name="Picture 2" descr="C:\Users\ccilab\Desktop\81v9EpWXFKL._SL1500_.jpg"/>
                <p:cNvPicPr>
                  <a:picLocks noChangeAspect="1" noChangeArrowheads="1"/>
                </p:cNvPicPr>
                <p:nvPr/>
              </p:nvPicPr>
              <p:blipFill>
                <a:blip r:embed="rId4" cstate="print"/>
                <a:srcRect/>
                <a:stretch>
                  <a:fillRect/>
                </a:stretch>
              </p:blipFill>
              <p:spPr bwMode="auto">
                <a:xfrm>
                  <a:off x="3327224" y="1340768"/>
                  <a:ext cx="1244776" cy="3600000"/>
                </a:xfrm>
                <a:prstGeom prst="rect">
                  <a:avLst/>
                </a:prstGeom>
                <a:noFill/>
              </p:spPr>
            </p:pic>
            <p:pic>
              <p:nvPicPr>
                <p:cNvPr id="39" name="Picture 2" descr="C:\Users\ccilab\Desktop\81v9EpWXFKL._SL1500_.jpg"/>
                <p:cNvPicPr>
                  <a:picLocks noChangeAspect="1" noChangeArrowheads="1"/>
                </p:cNvPicPr>
                <p:nvPr/>
              </p:nvPicPr>
              <p:blipFill>
                <a:blip r:embed="rId4" cstate="print"/>
                <a:srcRect/>
                <a:stretch>
                  <a:fillRect/>
                </a:stretch>
              </p:blipFill>
              <p:spPr bwMode="auto">
                <a:xfrm>
                  <a:off x="2103088" y="1340768"/>
                  <a:ext cx="1244776" cy="3600000"/>
                </a:xfrm>
                <a:prstGeom prst="rect">
                  <a:avLst/>
                </a:prstGeom>
                <a:noFill/>
              </p:spPr>
            </p:pic>
          </p:grpSp>
          <p:sp>
            <p:nvSpPr>
              <p:cNvPr id="27" name="テキスト ボックス 26"/>
              <p:cNvSpPr txBox="1"/>
              <p:nvPr/>
            </p:nvSpPr>
            <p:spPr>
              <a:xfrm>
                <a:off x="2460243" y="4941168"/>
                <a:ext cx="484428" cy="369332"/>
              </a:xfrm>
              <a:prstGeom prst="rect">
                <a:avLst/>
              </a:prstGeom>
              <a:noFill/>
            </p:spPr>
            <p:txBody>
              <a:bodyPr wrap="none" rtlCol="0">
                <a:spAutoFit/>
              </a:bodyPr>
              <a:lstStyle/>
              <a:p>
                <a:r>
                  <a:rPr kumimoji="1" lang="en-US" altLang="ja-JP" dirty="0" smtClean="0">
                    <a:latin typeface="メイリオ" pitchFamily="50" charset="-128"/>
                    <a:ea typeface="メイリオ" pitchFamily="50" charset="-128"/>
                    <a:cs typeface="メイリオ" pitchFamily="50" charset="-128"/>
                  </a:rPr>
                  <a:t>R1</a:t>
                </a:r>
                <a:endParaRPr kumimoji="1" lang="ja-JP" altLang="en-US" dirty="0">
                  <a:latin typeface="メイリオ" pitchFamily="50" charset="-128"/>
                  <a:ea typeface="メイリオ" pitchFamily="50" charset="-128"/>
                  <a:cs typeface="メイリオ" pitchFamily="50" charset="-128"/>
                </a:endParaRPr>
              </a:p>
            </p:txBody>
          </p:sp>
          <p:sp>
            <p:nvSpPr>
              <p:cNvPr id="29" name="テキスト ボックス 28"/>
              <p:cNvSpPr txBox="1"/>
              <p:nvPr/>
            </p:nvSpPr>
            <p:spPr>
              <a:xfrm>
                <a:off x="3716957" y="4941168"/>
                <a:ext cx="455574" cy="369332"/>
              </a:xfrm>
              <a:prstGeom prst="rect">
                <a:avLst/>
              </a:prstGeom>
              <a:noFill/>
            </p:spPr>
            <p:txBody>
              <a:bodyPr wrap="none" rtlCol="0">
                <a:spAutoFit/>
              </a:bodyPr>
              <a:lstStyle/>
              <a:p>
                <a:r>
                  <a:rPr lang="en-US" altLang="ja-JP" dirty="0">
                    <a:latin typeface="メイリオ" pitchFamily="50" charset="-128"/>
                    <a:ea typeface="メイリオ" pitchFamily="50" charset="-128"/>
                    <a:cs typeface="メイリオ" pitchFamily="50" charset="-128"/>
                  </a:rPr>
                  <a:t>L</a:t>
                </a:r>
                <a:r>
                  <a:rPr kumimoji="1" lang="en-US" altLang="ja-JP" dirty="0" smtClean="0">
                    <a:latin typeface="メイリオ" pitchFamily="50" charset="-128"/>
                    <a:ea typeface="メイリオ" pitchFamily="50" charset="-128"/>
                    <a:cs typeface="メイリオ" pitchFamily="50" charset="-128"/>
                  </a:rPr>
                  <a:t>1</a:t>
                </a:r>
                <a:endParaRPr kumimoji="1" lang="ja-JP" altLang="en-US" dirty="0">
                  <a:latin typeface="メイリオ" pitchFamily="50" charset="-128"/>
                  <a:ea typeface="メイリオ" pitchFamily="50" charset="-128"/>
                  <a:cs typeface="メイリオ" pitchFamily="50" charset="-128"/>
                </a:endParaRPr>
              </a:p>
            </p:txBody>
          </p:sp>
          <p:sp>
            <p:nvSpPr>
              <p:cNvPr id="31" name="テキスト ボックス 30"/>
              <p:cNvSpPr txBox="1"/>
              <p:nvPr/>
            </p:nvSpPr>
            <p:spPr>
              <a:xfrm>
                <a:off x="4980521" y="4941168"/>
                <a:ext cx="455574" cy="369332"/>
              </a:xfrm>
              <a:prstGeom prst="rect">
                <a:avLst/>
              </a:prstGeom>
              <a:noFill/>
            </p:spPr>
            <p:txBody>
              <a:bodyPr wrap="none" rtlCol="0">
                <a:spAutoFit/>
              </a:bodyPr>
              <a:lstStyle/>
              <a:p>
                <a:r>
                  <a:rPr lang="en-US" altLang="ja-JP" dirty="0" smtClean="0">
                    <a:latin typeface="メイリオ" pitchFamily="50" charset="-128"/>
                    <a:ea typeface="メイリオ" pitchFamily="50" charset="-128"/>
                    <a:cs typeface="メイリオ" pitchFamily="50" charset="-128"/>
                  </a:rPr>
                  <a:t>L</a:t>
                </a:r>
                <a:r>
                  <a:rPr lang="en-US" altLang="ja-JP" dirty="0">
                    <a:latin typeface="メイリオ" pitchFamily="50" charset="-128"/>
                    <a:ea typeface="メイリオ" pitchFamily="50" charset="-128"/>
                    <a:cs typeface="メイリオ" pitchFamily="50" charset="-128"/>
                  </a:rPr>
                  <a:t>2</a:t>
                </a:r>
                <a:endParaRPr kumimoji="1" lang="ja-JP" altLang="en-US" dirty="0">
                  <a:latin typeface="メイリオ" pitchFamily="50" charset="-128"/>
                  <a:ea typeface="メイリオ" pitchFamily="50" charset="-128"/>
                  <a:cs typeface="メイリオ" pitchFamily="50" charset="-128"/>
                </a:endParaRPr>
              </a:p>
            </p:txBody>
          </p:sp>
          <p:sp>
            <p:nvSpPr>
              <p:cNvPr id="33" name="テキスト ボックス 32"/>
              <p:cNvSpPr txBox="1"/>
              <p:nvPr/>
            </p:nvSpPr>
            <p:spPr>
              <a:xfrm>
                <a:off x="6204657" y="4941168"/>
                <a:ext cx="455574" cy="369332"/>
              </a:xfrm>
              <a:prstGeom prst="rect">
                <a:avLst/>
              </a:prstGeom>
              <a:noFill/>
            </p:spPr>
            <p:txBody>
              <a:bodyPr wrap="none" rtlCol="0">
                <a:spAutoFit/>
              </a:bodyPr>
              <a:lstStyle/>
              <a:p>
                <a:r>
                  <a:rPr lang="en-US" altLang="ja-JP" dirty="0" smtClean="0">
                    <a:latin typeface="メイリオ" pitchFamily="50" charset="-128"/>
                    <a:ea typeface="メイリオ" pitchFamily="50" charset="-128"/>
                    <a:cs typeface="メイリオ" pitchFamily="50" charset="-128"/>
                  </a:rPr>
                  <a:t>L</a:t>
                </a:r>
                <a:r>
                  <a:rPr lang="en-US" altLang="ja-JP" dirty="0">
                    <a:latin typeface="メイリオ" pitchFamily="50" charset="-128"/>
                    <a:ea typeface="メイリオ" pitchFamily="50" charset="-128"/>
                    <a:cs typeface="メイリオ" pitchFamily="50" charset="-128"/>
                  </a:rPr>
                  <a:t>3</a:t>
                </a:r>
                <a:endParaRPr kumimoji="1" lang="ja-JP" altLang="en-US" dirty="0">
                  <a:latin typeface="メイリオ" pitchFamily="50" charset="-128"/>
                  <a:ea typeface="メイリオ" pitchFamily="50" charset="-128"/>
                  <a:cs typeface="メイリオ" pitchFamily="50" charset="-128"/>
                </a:endParaRPr>
              </a:p>
            </p:txBody>
          </p:sp>
        </p:grpSp>
      </p:gr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yDef">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6915</TotalTime>
  <Words>3570</Words>
  <Application>Microsoft Office PowerPoint</Application>
  <PresentationFormat>画面に合わせる (4:3)</PresentationFormat>
  <Paragraphs>427</Paragraphs>
  <Slides>32</Slides>
  <Notes>27</Notes>
  <HiddenSlides>0</HiddenSlides>
  <MMClips>4</MMClips>
  <ScaleCrop>false</ScaleCrop>
  <HeadingPairs>
    <vt:vector size="6" baseType="variant">
      <vt:variant>
        <vt:lpstr>テーマ</vt:lpstr>
      </vt:variant>
      <vt:variant>
        <vt:i4>1</vt:i4>
      </vt:variant>
      <vt:variant>
        <vt:lpstr>埋め込まれた OLE サーバー</vt:lpstr>
      </vt:variant>
      <vt:variant>
        <vt:i4>1</vt:i4>
      </vt:variant>
      <vt:variant>
        <vt:lpstr>スライド タイトル</vt:lpstr>
      </vt:variant>
      <vt:variant>
        <vt:i4>32</vt:i4>
      </vt:variant>
    </vt:vector>
  </HeadingPairs>
  <TitlesOfParts>
    <vt:vector size="34" baseType="lpstr">
      <vt:lpstr>Office テーマ</vt:lpstr>
      <vt:lpstr>数式</vt:lpstr>
      <vt:lpstr>スライド 1</vt:lpstr>
      <vt:lpstr>スライド 2</vt:lpstr>
      <vt:lpstr>スライド 3</vt:lpstr>
      <vt:lpstr>スライド 4</vt:lpstr>
      <vt:lpstr>スライド 5</vt:lpstr>
      <vt:lpstr>スライド 6</vt:lpstr>
      <vt:lpstr>スライド 7</vt:lpstr>
      <vt:lpstr>スライド 8</vt:lpstr>
      <vt:lpstr>スライド 9</vt:lpstr>
      <vt:lpstr>スライド 10</vt:lpstr>
      <vt:lpstr>スライド 11</vt:lpstr>
      <vt:lpstr>スライド 12</vt:lpstr>
      <vt:lpstr>スライド 13</vt:lpstr>
      <vt:lpstr>スライド 14</vt:lpstr>
      <vt:lpstr>スライド 15</vt:lpstr>
      <vt:lpstr>スライド 16</vt:lpstr>
      <vt:lpstr>スライド 17</vt:lpstr>
      <vt:lpstr>スライド 18</vt:lpstr>
      <vt:lpstr>スライド 19</vt:lpstr>
      <vt:lpstr>スライド 20</vt:lpstr>
      <vt:lpstr>スライド 21</vt:lpstr>
      <vt:lpstr>スライド 22</vt:lpstr>
      <vt:lpstr>スライド 23</vt:lpstr>
      <vt:lpstr>スライド 24</vt:lpstr>
      <vt:lpstr>スライド 25</vt:lpstr>
      <vt:lpstr>スライド 26</vt:lpstr>
      <vt:lpstr>スライド 27</vt:lpstr>
      <vt:lpstr>スライド 28</vt:lpstr>
      <vt:lpstr>スライド 29</vt:lpstr>
      <vt:lpstr>スライド 30</vt:lpstr>
      <vt:lpstr>スライド 31</vt:lpstr>
      <vt:lpstr>スライド 32</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nosaka</dc:creator>
  <cp:lastModifiedBy>ccilab</cp:lastModifiedBy>
  <cp:revision>389</cp:revision>
  <dcterms:created xsi:type="dcterms:W3CDTF">2015-10-16T06:05:50Z</dcterms:created>
  <dcterms:modified xsi:type="dcterms:W3CDTF">2016-02-18T03:40:47Z</dcterms:modified>
</cp:coreProperties>
</file>